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notesMasterIdLst>
    <p:notesMasterId r:id="rId64"/>
  </p:notesMasterIdLst>
  <p:sldIdLst>
    <p:sldId id="257" r:id="rId6"/>
    <p:sldId id="258" r:id="rId7"/>
    <p:sldId id="259" r:id="rId8"/>
    <p:sldId id="274" r:id="rId9"/>
    <p:sldId id="328" r:id="rId10"/>
    <p:sldId id="275" r:id="rId11"/>
    <p:sldId id="329" r:id="rId12"/>
    <p:sldId id="278" r:id="rId13"/>
    <p:sldId id="279" r:id="rId14"/>
    <p:sldId id="280" r:id="rId15"/>
    <p:sldId id="281" r:id="rId16"/>
    <p:sldId id="260" r:id="rId17"/>
    <p:sldId id="282" r:id="rId18"/>
    <p:sldId id="283" r:id="rId19"/>
    <p:sldId id="261" r:id="rId20"/>
    <p:sldId id="284" r:id="rId21"/>
    <p:sldId id="330" r:id="rId22"/>
    <p:sldId id="285" r:id="rId23"/>
    <p:sldId id="262" r:id="rId24"/>
    <p:sldId id="289" r:id="rId25"/>
    <p:sldId id="331" r:id="rId26"/>
    <p:sldId id="263" r:id="rId27"/>
    <p:sldId id="292" r:id="rId28"/>
    <p:sldId id="297" r:id="rId29"/>
    <p:sldId id="294" r:id="rId30"/>
    <p:sldId id="295" r:id="rId31"/>
    <p:sldId id="296" r:id="rId32"/>
    <p:sldId id="298" r:id="rId33"/>
    <p:sldId id="264" r:id="rId34"/>
    <p:sldId id="299" r:id="rId35"/>
    <p:sldId id="300" r:id="rId36"/>
    <p:sldId id="265" r:id="rId37"/>
    <p:sldId id="310" r:id="rId38"/>
    <p:sldId id="333" r:id="rId39"/>
    <p:sldId id="311" r:id="rId40"/>
    <p:sldId id="332" r:id="rId41"/>
    <p:sldId id="266" r:id="rId42"/>
    <p:sldId id="312" r:id="rId43"/>
    <p:sldId id="313" r:id="rId44"/>
    <p:sldId id="314" r:id="rId45"/>
    <p:sldId id="334" r:id="rId46"/>
    <p:sldId id="335" r:id="rId47"/>
    <p:sldId id="267" r:id="rId48"/>
    <p:sldId id="319" r:id="rId49"/>
    <p:sldId id="337" r:id="rId50"/>
    <p:sldId id="336" r:id="rId51"/>
    <p:sldId id="338" r:id="rId52"/>
    <p:sldId id="268" r:id="rId53"/>
    <p:sldId id="320" r:id="rId54"/>
    <p:sldId id="321" r:id="rId55"/>
    <p:sldId id="339" r:id="rId56"/>
    <p:sldId id="340" r:id="rId57"/>
    <p:sldId id="327" r:id="rId58"/>
    <p:sldId id="341" r:id="rId59"/>
    <p:sldId id="270" r:id="rId60"/>
    <p:sldId id="271" r:id="rId61"/>
    <p:sldId id="272" r:id="rId62"/>
    <p:sldId id="273" r:id="rId63"/>
  </p:sldIdLst>
  <p:sldSz cx="12192000" cy="6858000"/>
  <p:notesSz cx="6858000" cy="9144000"/>
  <p:embeddedFontLst>
    <p:embeddedFont>
      <p:font typeface="Calibri" panose="020F0502020204030204" pitchFamily="34" charset="0"/>
      <p:regular r:id="rId65"/>
      <p:bold r:id="rId66"/>
      <p:italic r:id="rId67"/>
      <p:boldItalic r:id="rId68"/>
    </p:embeddedFont>
    <p:embeddedFont>
      <p:font typeface="Consolas" panose="020B0609020204030204" pitchFamily="49" charset="0"/>
      <p:regular r:id="rId69"/>
      <p:bold r:id="rId70"/>
      <p:italic r:id="rId71"/>
      <p:boldItalic r:id="rId72"/>
    </p:embeddedFont>
    <p:embeddedFont>
      <p:font typeface="Open Sans" panose="020B0606030504020204" pitchFamily="34" charset="0"/>
      <p:regular r:id="rId73"/>
      <p:bold r:id="rId74"/>
      <p:italic r:id="rId75"/>
      <p:boldItalic r:id="rId76"/>
    </p:embeddedFont>
    <p:embeddedFont>
      <p:font typeface="Proxima Nova Black" panose="020B0604020202020204" charset="0"/>
      <p:bold r:id="rId7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3746" autoAdjust="0"/>
  </p:normalViewPr>
  <p:slideViewPr>
    <p:cSldViewPr snapToGrid="0">
      <p:cViewPr varScale="1">
        <p:scale>
          <a:sx n="72" d="100"/>
          <a:sy n="72" d="100"/>
        </p:scale>
        <p:origin x="660" y="84"/>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font" Target="fonts/font4.fntdata"/><Relationship Id="rId76" Type="http://schemas.openxmlformats.org/officeDocument/2006/relationships/font" Target="fonts/font12.fntdata"/><Relationship Id="rId7" Type="http://schemas.openxmlformats.org/officeDocument/2006/relationships/slide" Target="slides/slide2.xml"/><Relationship Id="rId71" Type="http://schemas.openxmlformats.org/officeDocument/2006/relationships/font" Target="fonts/font7.fntdata"/><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font" Target="fonts/font2.fntdata"/><Relationship Id="rId74" Type="http://schemas.openxmlformats.org/officeDocument/2006/relationships/font" Target="fonts/font10.fntdata"/><Relationship Id="rId79" Type="http://schemas.openxmlformats.org/officeDocument/2006/relationships/viewProps" Target="viewProps.xml"/><Relationship Id="rId5" Type="http://schemas.openxmlformats.org/officeDocument/2006/relationships/slideMaster" Target="slideMasters/slideMaster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font" Target="fonts/font13.fntdata"/><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font" Target="fonts/font8.fntdata"/><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font" Target="fonts/font3.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font" Target="fonts/font6.fntdata"/><Relationship Id="rId75" Type="http://schemas.openxmlformats.org/officeDocument/2006/relationships/font" Target="fonts/font11.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s>
</file>

<file path=ppt/media/image10.jpeg>
</file>

<file path=ppt/media/image11.png>
</file>

<file path=ppt/media/image2.jp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8D9B89-BA2D-4D52-9BB5-E8BE1795A1EF}" type="datetimeFigureOut">
              <a:rPr lang="en-US" smtClean="0"/>
              <a:t>5/3/2019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16552F-5601-49DD-82CF-316E986FEE33}" type="slidenum">
              <a:rPr lang="en-US" smtClean="0"/>
              <a:t>‹#›</a:t>
            </a:fld>
            <a:endParaRPr lang="en-US"/>
          </a:p>
        </p:txBody>
      </p:sp>
    </p:spTree>
    <p:extLst>
      <p:ext uri="{BB962C8B-B14F-4D97-AF65-F5344CB8AC3E}">
        <p14:creationId xmlns:p14="http://schemas.microsoft.com/office/powerpoint/2010/main" val="18078200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8" Type="http://schemas.openxmlformats.org/officeDocument/2006/relationships/hyperlink" Target="https://uk.wikipedia.org/wiki/IP-%D0%B0%D0%B4%D1%80%D0%B5%D1%81" TargetMode="External"/><Relationship Id="rId3" Type="http://schemas.openxmlformats.org/officeDocument/2006/relationships/hyperlink" Target="https://uk.wikipedia.org/wiki/FTP" TargetMode="External"/><Relationship Id="rId7" Type="http://schemas.openxmlformats.org/officeDocument/2006/relationships/hyperlink" Target="https://uk.wikipedia.org/wiki/%D0%A1%D0%B5%D1%80%D0%B2%D0%B5%D1%80" TargetMode="External"/><Relationship Id="rId2" Type="http://schemas.openxmlformats.org/officeDocument/2006/relationships/slide" Target="../slides/slide16.xml"/><Relationship Id="rId1" Type="http://schemas.openxmlformats.org/officeDocument/2006/relationships/notesMaster" Target="../notesMasters/notesMaster1.xml"/><Relationship Id="rId6" Type="http://schemas.openxmlformats.org/officeDocument/2006/relationships/hyperlink" Target="https://uk.wikipedia.org/wiki/%D0%91%D1%80%D0%B0%D1%83%D0%B7%D0%B5%D1%80" TargetMode="External"/><Relationship Id="rId5" Type="http://schemas.openxmlformats.org/officeDocument/2006/relationships/hyperlink" Target="https://uk.wikipedia.org/wiki/URI" TargetMode="External"/><Relationship Id="rId4" Type="http://schemas.openxmlformats.org/officeDocument/2006/relationships/hyperlink" Target="https://uk.wikipedia.org/wiki/SMTP" TargetMode="Externa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uk.wikipedia.org/wiki/%D0%A3%D0%BD%D1%96%D1%84%D1%96%D0%BA%D0%BE%D0%B2%D0%B0%D0%BD%D0%B8%D0%B9_%D1%96%D0%B4%D0%B5%D0%BD%D1%82%D0%B8%D1%84%D1%96%D0%BA%D0%B0%D1%82%D0%BE%D1%80_%D1%80%D0%B5%D1%81%D1%83%D1%80%D1%81%D1%96%D0%B2" TargetMode="External"/><Relationship Id="rId2" Type="http://schemas.openxmlformats.org/officeDocument/2006/relationships/slide" Target="../slides/slide24.xml"/><Relationship Id="rId1" Type="http://schemas.openxmlformats.org/officeDocument/2006/relationships/notesMaster" Target="../notesMasters/notesMaster1.xml"/><Relationship Id="rId5" Type="http://schemas.openxmlformats.org/officeDocument/2006/relationships/hyperlink" Target="https://uk.wikipedia.org/wiki/%D0%86%D0%BD%D0%B4%D0%B5%D0%BA%D1%81_%D0%B4%D0%B8%D1%80%D0%B5%D0%BA%D1%82%D0%BE%D1%80%D1%96%D1%97_%D0%B2%D0%B5%D0%B1-%D1%81%D0%B5%D1%80%D0%B2%D0%B5%D1%80%D0%B0" TargetMode="External"/><Relationship Id="rId4" Type="http://schemas.openxmlformats.org/officeDocument/2006/relationships/hyperlink" Target="http://www.example.net/resource?param1=value1&amp;param2=value2" TargetMode="Externa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uk.wikipedia.org/wiki/%D0%9A%D0%BB%D1%96%D1%94%D0%BD%D1%82_(%D1%96%D0%BD%D1%84%D0%BE%D1%80%D0%BC%D0%B0%D1%82%D0%B8%D0%BA%D0%B0)" TargetMode="External"/><Relationship Id="rId2" Type="http://schemas.openxmlformats.org/officeDocument/2006/relationships/slide" Target="../slides/slide25.xml"/><Relationship Id="rId1" Type="http://schemas.openxmlformats.org/officeDocument/2006/relationships/notesMaster" Target="../notesMasters/notesMaster1.xml"/><Relationship Id="rId4" Type="http://schemas.openxmlformats.org/officeDocument/2006/relationships/hyperlink" Target="https://uk.wikipedia.org/wiki/%D0%9F%D1%80%D0%BE%D0%BA%D1%81%D1%96"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uk.wikipedia.org/wiki/HTML" TargetMode="External"/><Relationship Id="rId2" Type="http://schemas.openxmlformats.org/officeDocument/2006/relationships/slide" Target="../slides/slide26.xml"/><Relationship Id="rId1" Type="http://schemas.openxmlformats.org/officeDocument/2006/relationships/notesMaster" Target="../notesMasters/notesMaster1.xml"/><Relationship Id="rId4" Type="http://schemas.openxmlformats.org/officeDocument/2006/relationships/hyperlink" Target="https://uk.wikipedia.org/wiki/%D0%91%D0%BB%D0%BE%D0%B3"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uk.wikipedia.org/wiki/%D0%A1%D0%B5%D1%80%D0%B2%D0%B5%D1%80" TargetMode="External"/><Relationship Id="rId2" Type="http://schemas.openxmlformats.org/officeDocument/2006/relationships/slide" Target="../slides/slide28.xml"/><Relationship Id="rId1" Type="http://schemas.openxmlformats.org/officeDocument/2006/relationships/notesMaster" Target="../notesMasters/notesMaster1.xml"/><Relationship Id="rId5" Type="http://schemas.openxmlformats.org/officeDocument/2006/relationships/hyperlink" Target="https://uk.wikipedia.org/wiki/SSL" TargetMode="External"/><Relationship Id="rId4" Type="http://schemas.openxmlformats.org/officeDocument/2006/relationships/hyperlink" Target="https://uk.wikipedia.org/wiki/%D0%9F%D1%80%D0%BE%D0%BA%D1%81%D1%96-%D1%81%D0%B5%D1%80%D0%B2%D0%B5%D1%80"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uk.wikipedia.org/wiki/HTTP_301" TargetMode="External"/><Relationship Id="rId2" Type="http://schemas.openxmlformats.org/officeDocument/2006/relationships/slide" Target="../slides/slide35.xml"/><Relationship Id="rId1" Type="http://schemas.openxmlformats.org/officeDocument/2006/relationships/notesMaster" Target="../notesMasters/notesMaster1.xml"/><Relationship Id="rId5" Type="http://schemas.openxmlformats.org/officeDocument/2006/relationships/hyperlink" Target="https://uk.wikipedia.org/wiki/HTTP_404" TargetMode="External"/><Relationship Id="rId4" Type="http://schemas.openxmlformats.org/officeDocument/2006/relationships/hyperlink" Target="https://uk.wikipedia.org/wiki/HTTP_403" TargetMode="Externa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uk.wikipedia.org/wiki/%D0%A3%D0%BA%D1%80%D0%B0%D1%97%D0%BD%D1%81%D1%8C%D0%BA%D0%B0_%D0%BC%D0%BE%D0%B2%D0%B0"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uk.wikipedia.org/wiki/%D0%90%D0%BD%D0%B3%D0%BB%D1%96%D0%B9%D1%81%D1%8C%D0%BA%D0%B0_%D0%BC%D0%BE%D0%B2%D0%B0"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8" Type="http://schemas.openxmlformats.org/officeDocument/2006/relationships/hyperlink" Target="https://uk.wikipedia.org/wiki/HTML" TargetMode="External"/><Relationship Id="rId13" Type="http://schemas.openxmlformats.org/officeDocument/2006/relationships/hyperlink" Target="https://uk.wikipedia.org/wiki/%D0%9C%D0%B0%D1%81%D1%88%D1%82%D0%B0%D0%B1%D0%BE%D0%B2%D0%BD%D1%96%D1%81%D1%82%D1%8C" TargetMode="External"/><Relationship Id="rId3" Type="http://schemas.openxmlformats.org/officeDocument/2006/relationships/hyperlink" Target="https://uk.wikipedia.org/wiki/%D0%90%D1%80%D1%85%D1%96%D1%82%D0%B5%D0%BA%D1%82%D1%83%D1%80%D0%B0_%D0%BF%D1%80%D0%BE%D0%B3%D1%80%D0%B0%D0%BC%D0%BD%D0%BE%D0%B3%D0%BE_%D0%B7%D0%B0%D0%B1%D0%B5%D0%B7%D0%BF%D0%B5%D1%87%D0%B5%D0%BD%D0%BD%D1%8F" TargetMode="External"/><Relationship Id="rId7" Type="http://schemas.openxmlformats.org/officeDocument/2006/relationships/hyperlink" Target="https://uk.wikipedia.org/wiki/%D0%92%D1%81%D0%B5%D1%81%D0%B2%D1%96%D1%82%D0%BD%D1%8F_%D0%BF%D0%B0%D0%B2%D1%83%D1%82%D0%B8%D0%BD%D0%B0" TargetMode="External"/><Relationship Id="rId12" Type="http://schemas.openxmlformats.org/officeDocument/2006/relationships/hyperlink" Target="https://uk.wikipedia.org/wiki/%D0%9C%D0%B5%D1%80%D0%B5%D0%B6%D0%B5%D0%B2%D0%B8%D0%B9_%D1%80%D1%96%D0%B2%D0%B5%D0%BD%D1%8C" TargetMode="External"/><Relationship Id="rId2" Type="http://schemas.openxmlformats.org/officeDocument/2006/relationships/slide" Target="../slides/slide49.xml"/><Relationship Id="rId1" Type="http://schemas.openxmlformats.org/officeDocument/2006/relationships/notesMaster" Target="../notesMasters/notesMaster1.xml"/><Relationship Id="rId6" Type="http://schemas.openxmlformats.org/officeDocument/2006/relationships/hyperlink" Target="https://uk.wikipedia.org/wiki/HTTP" TargetMode="External"/><Relationship Id="rId11" Type="http://schemas.openxmlformats.org/officeDocument/2006/relationships/hyperlink" Target="https://uk.wikipedia.org/wiki/%D0%9A%D0%B5%D1%88%D1%83%D0%B2%D0%B0%D0%BD%D0%BD%D1%8F" TargetMode="External"/><Relationship Id="rId5" Type="http://schemas.openxmlformats.org/officeDocument/2006/relationships/hyperlink" Target="https://uk.wikipedia.org/wiki/%D0%A0%D0%BE%D0%B9_%D0%A4%D1%96%D0%BB%D0%B4%D1%96%D0%BD%D0%B3" TargetMode="External"/><Relationship Id="rId15" Type="http://schemas.openxmlformats.org/officeDocument/2006/relationships/hyperlink" Target="https://uk.wikipedia.org/wiki/Remote_Procedure_Call" TargetMode="External"/><Relationship Id="rId10" Type="http://schemas.openxmlformats.org/officeDocument/2006/relationships/hyperlink" Target="https://uk.wikipedia.org/wiki/JSON" TargetMode="External"/><Relationship Id="rId4" Type="http://schemas.openxmlformats.org/officeDocument/2006/relationships/hyperlink" Target="https://uk.wikipedia.org/wiki/%D0%9A%D0%BE%D0%BC%D0%BF%27%D1%8E%D1%82%D0%B5%D1%80%D0%BD%D0%B0_%D0%BC%D0%B5%D1%80%D0%B5%D0%B6%D0%B0" TargetMode="External"/><Relationship Id="rId9" Type="http://schemas.openxmlformats.org/officeDocument/2006/relationships/hyperlink" Target="https://uk.wikipedia.org/wiki/XML" TargetMode="External"/><Relationship Id="rId14" Type="http://schemas.openxmlformats.org/officeDocument/2006/relationships/hyperlink" Target="https://uk.wikipedia.org/wiki/%D0%92%D0%B8%D0%BA%D0%BB%D0%B8%D0%BA_%D0%B2%D1%96%D0%B4%D0%B4%D0%B0%D0%BB%D0%B5%D0%BD%D0%B8%D1%85_%D0%BF%D1%80%D0%BE%D1%86%D0%B5%D0%B4%D1%83%D1%80" TargetMode="Externa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8" Type="http://schemas.openxmlformats.org/officeDocument/2006/relationships/hyperlink" Target="https://uk.wikipedia.org/wiki/%D0%92%D0%B5%D0%B1-%D1%81%D1%82%D0%BE%D1%80%D1%96%D0%BD%D0%BA%D0%B0" TargetMode="External"/><Relationship Id="rId13" Type="http://schemas.openxmlformats.org/officeDocument/2006/relationships/hyperlink" Target="https://uk.wikipedia.org/wiki/%D0%97%D0%B0%D1%81%D1%82%D0%BE%D1%81%D1%83%D0%BD%D0%BA%D0%B8" TargetMode="External"/><Relationship Id="rId18" Type="http://schemas.openxmlformats.org/officeDocument/2006/relationships/hyperlink" Target="https://uk.wikipedia.org/wiki/URL" TargetMode="External"/><Relationship Id="rId3" Type="http://schemas.openxmlformats.org/officeDocument/2006/relationships/hyperlink" Target="https://uk.wikipedia.org/wiki/%D0%9C%D0%B5%D1%80%D0%B5%D0%B6%D0%B5%D0%B2%D0%B8%D0%B9_%D0%BF%D1%80%D0%BE%D1%82%D0%BE%D0%BA%D0%BE%D0%BB" TargetMode="External"/><Relationship Id="rId7" Type="http://schemas.openxmlformats.org/officeDocument/2006/relationships/hyperlink" Target="https://uk.wikipedia.org/wiki/%D0%9F%D1%80%D0%B8%D0%BA%D0%BB%D0%B0%D0%B4%D0%BD%D0%B8%D0%B9_%D1%80%D1%96%D0%B2%D0%B5%D0%BD%D1%8C" TargetMode="External"/><Relationship Id="rId12" Type="http://schemas.openxmlformats.org/officeDocument/2006/relationships/hyperlink" Target="https://uk.wikipedia.org/wiki/%D0%A6%D0%B8%D1%84%D1%80%D0%BE%D0%B2%D0%B5_%D0%B7%D0%BE%D0%B1%D1%80%D0%B0%D0%B6%D0%B5%D0%BD%D0%BD%D1%8F" TargetMode="External"/><Relationship Id="rId17" Type="http://schemas.openxmlformats.org/officeDocument/2006/relationships/hyperlink" Target="https://uk.wikipedia.org/wiki/MIME" TargetMode="External"/><Relationship Id="rId2" Type="http://schemas.openxmlformats.org/officeDocument/2006/relationships/slide" Target="../slides/slide13.xml"/><Relationship Id="rId16" Type="http://schemas.openxmlformats.org/officeDocument/2006/relationships/hyperlink" Target="https://uk.wikipedia.org/wiki/%D0%9A%D0%BE%D0%B4%D1%83%D0%B2%D0%B0%D0%BD%D0%BD%D1%8F_%D1%81%D0%B8%D0%BC%D0%B2%D0%BE%D0%BB%D1%96%D0%B2" TargetMode="External"/><Relationship Id="rId1" Type="http://schemas.openxmlformats.org/officeDocument/2006/relationships/notesMaster" Target="../notesMasters/notesMaster1.xml"/><Relationship Id="rId6" Type="http://schemas.openxmlformats.org/officeDocument/2006/relationships/hyperlink" Target="https://uk.wikipedia.org/wiki/OSI" TargetMode="External"/><Relationship Id="rId11" Type="http://schemas.openxmlformats.org/officeDocument/2006/relationships/hyperlink" Target="https://uk.wikipedia.org/wiki/%D0%A4%D0%B0%D0%B9%D0%BB" TargetMode="External"/><Relationship Id="rId5" Type="http://schemas.openxmlformats.org/officeDocument/2006/relationships/hyperlink" Target="https://uk.wikipedia.org/wiki/%D0%93%D1%96%D0%BF%D0%B5%D1%80%D1%82%D0%B5%D0%BA%D1%81%D1%82" TargetMode="External"/><Relationship Id="rId15" Type="http://schemas.openxmlformats.org/officeDocument/2006/relationships/hyperlink" Target="https://uk.wikipedia.org/wiki/%D0%92%D0%B5%D0%B1-%D0%B1%D1%80%D0%B0%D1%83%D0%B7%D0%B5%D1%80" TargetMode="External"/><Relationship Id="rId10" Type="http://schemas.openxmlformats.org/officeDocument/2006/relationships/hyperlink" Target="https://uk.wikipedia.org/wiki/HTML" TargetMode="External"/><Relationship Id="rId19" Type="http://schemas.openxmlformats.org/officeDocument/2006/relationships/hyperlink" Target="https://uk.wikipedia.org/wiki/%D0%9F%D0%BE%D1%80%D1%82_%D0%BF%D1%80%D0%BE%D1%82%D0%BE%D0%BA%D0%BE%D0%BB%D1%83" TargetMode="External"/><Relationship Id="rId4" Type="http://schemas.openxmlformats.org/officeDocument/2006/relationships/hyperlink" Target="https://uk.wikipedia.org/wiki/%D0%9A%D0%BE%D0%BC%D0%BF%27%D1%8E%D1%82%D0%B5%D1%80" TargetMode="External"/><Relationship Id="rId9" Type="http://schemas.openxmlformats.org/officeDocument/2006/relationships/hyperlink" Target="https://uk.wikipedia.org/wiki/%D0%A2%D0%B5%D0%BA%D1%81%D1%82%D0%BE%D0%B2%D0%B8%D0%B9_%D1%84%D0%B0%D0%B9%D0%BB" TargetMode="External"/><Relationship Id="rId14" Type="http://schemas.openxmlformats.org/officeDocument/2006/relationships/hyperlink" Target="https://uk.wikipedia.org/wiki/FTP"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uk-UA" sz="1200" b="0" i="0" kern="1200" dirty="0">
                <a:solidFill>
                  <a:schemeClr val="tx1"/>
                </a:solidFill>
                <a:effectLst/>
                <a:latin typeface="+mn-lt"/>
                <a:ea typeface="+mn-ea"/>
                <a:cs typeface="+mn-cs"/>
              </a:rPr>
              <a:t>Що таке архітектура веб-додатків?</a:t>
            </a:r>
            <a:endParaRPr lang="en-US" sz="1200" b="0" i="0" kern="1200" dirty="0">
              <a:solidFill>
                <a:schemeClr val="tx1"/>
              </a:solidFill>
              <a:effectLst/>
              <a:latin typeface="+mn-lt"/>
              <a:ea typeface="+mn-ea"/>
              <a:cs typeface="+mn-cs"/>
            </a:endParaRPr>
          </a:p>
          <a:p>
            <a:pPr fontAlgn="base"/>
            <a:endParaRPr lang="uk-UA"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Архітектура веб-додатків - це структура, яка складається з взаємозв'язків і взаємодій між компонентами програми, такими як системи проміжного програмного забезпечення, інтерфейсів користувача і баз даних. Загальна концепція архітектури веб-додатків узгоджується з концепцією користувача браузера, який ініціює додаток, здатне працювати в декількох веб-сайтах.</a:t>
            </a:r>
            <a:endParaRPr lang="en-US" sz="1200" b="0" i="0" kern="1200" dirty="0">
              <a:solidFill>
                <a:schemeClr val="tx1"/>
              </a:solidFill>
              <a:effectLst/>
              <a:latin typeface="+mn-lt"/>
              <a:ea typeface="+mn-ea"/>
              <a:cs typeface="+mn-cs"/>
            </a:endParaRPr>
          </a:p>
          <a:p>
            <a:pPr fontAlgn="base"/>
            <a:endParaRPr lang="uk-UA"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По суті, архітектури веб-додатків можуть бути визначені з зображенням цього процесу: </a:t>
            </a:r>
          </a:p>
          <a:p>
            <a:pPr marL="171450" indent="-171450" fontAlgn="base">
              <a:buFont typeface="Arial" panose="020B0604020202020204" pitchFamily="34" charset="0"/>
              <a:buChar char="•"/>
            </a:pPr>
            <a:r>
              <a:rPr lang="uk-UA" sz="1200" b="0" i="0" kern="1200" dirty="0">
                <a:solidFill>
                  <a:schemeClr val="tx1"/>
                </a:solidFill>
                <a:effectLst/>
                <a:latin typeface="+mn-lt"/>
                <a:ea typeface="+mn-ea"/>
                <a:cs typeface="+mn-cs"/>
              </a:rPr>
              <a:t>Користувач переглядає певну </a:t>
            </a:r>
            <a:r>
              <a:rPr lang="en-US" sz="1200" b="0" i="0" kern="1200" dirty="0">
                <a:solidFill>
                  <a:schemeClr val="tx1"/>
                </a:solidFill>
                <a:effectLst/>
                <a:latin typeface="+mn-lt"/>
                <a:ea typeface="+mn-ea"/>
                <a:cs typeface="+mn-cs"/>
              </a:rPr>
              <a:t>URL-</a:t>
            </a:r>
            <a:r>
              <a:rPr lang="uk-UA" sz="1200" b="0" i="0" kern="1200" dirty="0">
                <a:solidFill>
                  <a:schemeClr val="tx1"/>
                </a:solidFill>
                <a:effectLst/>
                <a:latin typeface="+mn-lt"/>
                <a:ea typeface="+mn-ea"/>
                <a:cs typeface="+mn-cs"/>
              </a:rPr>
              <a:t>адресу, яку веб-переглядач знаходить і запитує.</a:t>
            </a:r>
            <a:endParaRPr lang="en-US" sz="1200" b="0" i="0" kern="1200" dirty="0">
              <a:solidFill>
                <a:schemeClr val="tx1"/>
              </a:solidFill>
              <a:effectLst/>
              <a:latin typeface="+mn-lt"/>
              <a:ea typeface="+mn-ea"/>
              <a:cs typeface="+mn-cs"/>
            </a:endParaRPr>
          </a:p>
          <a:p>
            <a:pPr marL="171450" indent="-171450" fontAlgn="base">
              <a:buFont typeface="Arial" panose="020B0604020202020204" pitchFamily="34" charset="0"/>
              <a:buChar char="•"/>
            </a:pPr>
            <a:r>
              <a:rPr lang="uk-UA" sz="1200" b="0" i="0" kern="1200" dirty="0">
                <a:solidFill>
                  <a:schemeClr val="tx1"/>
                </a:solidFill>
                <a:effectLst/>
                <a:latin typeface="+mn-lt"/>
                <a:ea typeface="+mn-ea"/>
                <a:cs typeface="+mn-cs"/>
              </a:rPr>
              <a:t>Через мережу дані передаються від сервера до браузера, а потім виконуються браузером, щоб він міг відображати потрібну сторінку.</a:t>
            </a:r>
            <a:endParaRPr lang="en-US" sz="1200" b="0" i="0" kern="1200" dirty="0">
              <a:solidFill>
                <a:schemeClr val="tx1"/>
              </a:solidFill>
              <a:effectLst/>
              <a:latin typeface="+mn-lt"/>
              <a:ea typeface="+mn-ea"/>
              <a:cs typeface="+mn-cs"/>
            </a:endParaRPr>
          </a:p>
          <a:p>
            <a:pPr marL="171450" indent="-171450" fontAlgn="base">
              <a:buFont typeface="Arial" panose="020B0604020202020204" pitchFamily="34" charset="0"/>
              <a:buChar char="•"/>
            </a:pPr>
            <a:r>
              <a:rPr lang="uk-UA" sz="1200" b="0" i="0" kern="1200" dirty="0">
                <a:solidFill>
                  <a:schemeClr val="tx1"/>
                </a:solidFill>
                <a:effectLst/>
                <a:latin typeface="+mn-lt"/>
                <a:ea typeface="+mn-ea"/>
                <a:cs typeface="+mn-cs"/>
              </a:rPr>
              <a:t>Користувач переглядає та взаємодіє зі сторінкою.</a:t>
            </a: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4</a:t>
            </a:fld>
            <a:endParaRPr lang="en-US"/>
          </a:p>
        </p:txBody>
      </p:sp>
    </p:spTree>
    <p:extLst>
      <p:ext uri="{BB962C8B-B14F-4D97-AF65-F5344CB8AC3E}">
        <p14:creationId xmlns:p14="http://schemas.microsoft.com/office/powerpoint/2010/main" val="13642446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uk-UA" sz="1200" b="0" i="0" kern="1200" dirty="0">
                <a:solidFill>
                  <a:schemeClr val="tx1"/>
                </a:solidFill>
                <a:effectLst/>
                <a:latin typeface="+mn-lt"/>
                <a:ea typeface="+mn-ea"/>
                <a:cs typeface="+mn-cs"/>
              </a:rPr>
              <a:t>Термін гіпертекст був введений Тедом Нельсоном в 1965 році в проекті Ксанаду, який, у свою чергу, був натхненний баченням Ванневара Буша 1930-х років про систему пошуку інформації та управління "</a:t>
            </a:r>
            <a:r>
              <a:rPr lang="en-US" sz="1200" b="0" i="0" kern="1200" dirty="0" err="1">
                <a:solidFill>
                  <a:schemeClr val="tx1"/>
                </a:solidFill>
                <a:effectLst/>
                <a:latin typeface="+mn-lt"/>
                <a:ea typeface="+mn-ea"/>
                <a:cs typeface="+mn-cs"/>
              </a:rPr>
              <a:t>memex</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на основі мікрофільмів. </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uk-UA" sz="1200" b="0" i="0" kern="1200" dirty="0">
                <a:solidFill>
                  <a:schemeClr val="tx1"/>
                </a:solidFill>
                <a:effectLst/>
                <a:latin typeface="+mn-lt"/>
                <a:ea typeface="+mn-ea"/>
                <a:cs typeface="+mn-cs"/>
              </a:rPr>
              <a:t>Тім Бернерс-Лі і його команда в ЦЕРН приписують винахід оригінального </a:t>
            </a:r>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поряд з </a:t>
            </a:r>
            <a:r>
              <a:rPr lang="en-US" sz="1200" b="0" i="0" kern="1200" dirty="0">
                <a:solidFill>
                  <a:schemeClr val="tx1"/>
                </a:solidFill>
                <a:effectLst/>
                <a:latin typeface="+mn-lt"/>
                <a:ea typeface="+mn-ea"/>
                <a:cs typeface="+mn-cs"/>
              </a:rPr>
              <a:t>HTML </a:t>
            </a:r>
            <a:r>
              <a:rPr lang="uk-UA" sz="1200" b="0" i="0" kern="1200" dirty="0">
                <a:solidFill>
                  <a:schemeClr val="tx1"/>
                </a:solidFill>
                <a:effectLst/>
                <a:latin typeface="+mn-lt"/>
                <a:ea typeface="+mn-ea"/>
                <a:cs typeface="+mn-cs"/>
              </a:rPr>
              <a:t>і пов'язаною з ним технологією для веб-сервера і текстового веб-браузера. </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uk-UA" sz="1200" b="0" i="0" kern="1200" dirty="0">
                <a:solidFill>
                  <a:schemeClr val="tx1"/>
                </a:solidFill>
                <a:effectLst/>
                <a:latin typeface="+mn-lt"/>
                <a:ea typeface="+mn-ea"/>
                <a:cs typeface="+mn-cs"/>
              </a:rPr>
              <a:t>Бернерс-Лі вперше запропонував проект "</a:t>
            </a:r>
            <a:r>
              <a:rPr lang="en-US" sz="1200" b="0" i="0" kern="1200" dirty="0" err="1">
                <a:solidFill>
                  <a:schemeClr val="tx1"/>
                </a:solidFill>
                <a:effectLst/>
                <a:latin typeface="+mn-lt"/>
                <a:ea typeface="+mn-ea"/>
                <a:cs typeface="+mn-cs"/>
              </a:rPr>
              <a:t>WorldWideWeb</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у 1989 році - тепер відомий як Всесвітня павутина. </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uk-UA" sz="1200" b="0" i="0" kern="1200" dirty="0">
                <a:solidFill>
                  <a:schemeClr val="tx1"/>
                </a:solidFill>
                <a:effectLst/>
                <a:latin typeface="+mn-lt"/>
                <a:ea typeface="+mn-ea"/>
                <a:cs typeface="+mn-cs"/>
              </a:rPr>
              <a:t>Перша версія протоколу мала лише один метод, а саме </a:t>
            </a:r>
            <a:r>
              <a:rPr lang="en-US" sz="1200" b="0" i="0" kern="1200" dirty="0">
                <a:solidFill>
                  <a:schemeClr val="tx1"/>
                </a:solidFill>
                <a:effectLst/>
                <a:latin typeface="+mn-lt"/>
                <a:ea typeface="+mn-ea"/>
                <a:cs typeface="+mn-cs"/>
              </a:rPr>
              <a:t>GET, </a:t>
            </a:r>
            <a:r>
              <a:rPr lang="uk-UA" sz="1200" b="0" i="0" kern="1200" dirty="0">
                <a:solidFill>
                  <a:schemeClr val="tx1"/>
                </a:solidFill>
                <a:effectLst/>
                <a:latin typeface="+mn-lt"/>
                <a:ea typeface="+mn-ea"/>
                <a:cs typeface="+mn-cs"/>
              </a:rPr>
              <a:t>який запитує сторінку з сервера. Відповідь від сервера завжди була </a:t>
            </a:r>
            <a:r>
              <a:rPr lang="en-US" sz="1200" b="0" i="0" kern="1200" dirty="0">
                <a:solidFill>
                  <a:schemeClr val="tx1"/>
                </a:solidFill>
                <a:effectLst/>
                <a:latin typeface="+mn-lt"/>
                <a:ea typeface="+mn-ea"/>
                <a:cs typeface="+mn-cs"/>
              </a:rPr>
              <a:t>HTML-</a:t>
            </a:r>
            <a:r>
              <a:rPr lang="uk-UA" sz="1200" b="0" i="0" kern="1200" dirty="0">
                <a:solidFill>
                  <a:schemeClr val="tx1"/>
                </a:solidFill>
                <a:effectLst/>
                <a:latin typeface="+mn-lt"/>
                <a:ea typeface="+mn-ea"/>
                <a:cs typeface="+mn-cs"/>
              </a:rPr>
              <a:t>сторінкою.</a:t>
            </a: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14</a:t>
            </a:fld>
            <a:endParaRPr lang="en-US"/>
          </a:p>
        </p:txBody>
      </p:sp>
    </p:spTree>
    <p:extLst>
      <p:ext uri="{BB962C8B-B14F-4D97-AF65-F5344CB8AC3E}">
        <p14:creationId xmlns:p14="http://schemas.microsoft.com/office/powerpoint/2010/main" val="22611474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 — </a:t>
            </a:r>
            <a:r>
              <a:rPr lang="uk-UA" sz="1200" b="0" i="0" kern="1200" dirty="0">
                <a:solidFill>
                  <a:schemeClr val="tx1"/>
                </a:solidFill>
                <a:effectLst/>
                <a:latin typeface="+mn-lt"/>
                <a:ea typeface="+mn-ea"/>
                <a:cs typeface="+mn-cs"/>
              </a:rPr>
              <a:t>протокол прикладного рівня, схожими на нього є </a:t>
            </a:r>
            <a:r>
              <a:rPr lang="en-US" sz="1200" b="0" i="0" u="none" strike="noStrike" kern="1200" dirty="0">
                <a:solidFill>
                  <a:schemeClr val="tx1"/>
                </a:solidFill>
                <a:effectLst/>
                <a:latin typeface="+mn-lt"/>
                <a:ea typeface="+mn-ea"/>
                <a:cs typeface="+mn-cs"/>
                <a:hlinkClick r:id="rId3" tooltip="FTP"/>
              </a:rPr>
              <a:t>FTP</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і </a:t>
            </a:r>
            <a:r>
              <a:rPr lang="en-US" sz="1200" b="0" i="0" u="none" strike="noStrike" kern="1200" dirty="0">
                <a:solidFill>
                  <a:schemeClr val="tx1"/>
                </a:solidFill>
                <a:effectLst/>
                <a:latin typeface="+mn-lt"/>
                <a:ea typeface="+mn-ea"/>
                <a:cs typeface="+mn-cs"/>
                <a:hlinkClick r:id="rId4" tooltip="SMTP"/>
              </a:rPr>
              <a:t>SMTP</a:t>
            </a:r>
            <a:r>
              <a:rPr lang="en-US" sz="1200" b="0" i="0" kern="1200" dirty="0">
                <a:solidFill>
                  <a:schemeClr val="tx1"/>
                </a:solidFill>
                <a:effectLst/>
                <a:latin typeface="+mn-lt"/>
                <a:ea typeface="+mn-ea"/>
                <a:cs typeface="+mn-cs"/>
              </a:rPr>
              <a:t>. </a:t>
            </a:r>
          </a:p>
          <a:p>
            <a:endParaRPr lang="en-US" sz="1200" b="0" i="0" kern="1200" dirty="0">
              <a:solidFill>
                <a:schemeClr val="tx1"/>
              </a:solidFill>
              <a:effectLst/>
              <a:latin typeface="+mn-lt"/>
              <a:ea typeface="+mn-ea"/>
              <a:cs typeface="+mn-cs"/>
            </a:endParaRPr>
          </a:p>
          <a:p>
            <a:r>
              <a:rPr lang="uk-UA" sz="1200" b="0" i="0" kern="1200" dirty="0">
                <a:solidFill>
                  <a:schemeClr val="tx1"/>
                </a:solidFill>
                <a:effectLst/>
                <a:latin typeface="+mn-lt"/>
                <a:ea typeface="+mn-ea"/>
                <a:cs typeface="+mn-cs"/>
              </a:rPr>
              <a:t>Обмін повідомленнями йде за звичайною схемою «запит-відповідь». </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uk-UA" sz="1200" b="0" i="0" kern="1200" dirty="0">
                <a:solidFill>
                  <a:schemeClr val="tx1"/>
                </a:solidFill>
                <a:effectLst/>
                <a:latin typeface="+mn-lt"/>
                <a:ea typeface="+mn-ea"/>
                <a:cs typeface="+mn-cs"/>
              </a:rPr>
              <a:t>Для ідентифікації ресурсів </a:t>
            </a:r>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використовує глобальні </a:t>
            </a:r>
            <a:r>
              <a:rPr lang="en-US" sz="1200" b="0" i="0" u="none" strike="noStrike" kern="1200" dirty="0">
                <a:solidFill>
                  <a:schemeClr val="tx1"/>
                </a:solidFill>
                <a:effectLst/>
                <a:latin typeface="+mn-lt"/>
                <a:ea typeface="+mn-ea"/>
                <a:cs typeface="+mn-cs"/>
                <a:hlinkClick r:id="rId5" tooltip="URI"/>
              </a:rPr>
              <a:t>URI</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На відміну від багатьох інших протоколів, </a:t>
            </a:r>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не зберігає свого стану. Це означає відсутність збереження проміжного стану між парами «запит-відповідь». </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uk-UA" sz="1200" b="0" i="0" kern="1200" dirty="0">
                <a:solidFill>
                  <a:schemeClr val="tx1"/>
                </a:solidFill>
                <a:effectLst/>
                <a:latin typeface="+mn-lt"/>
                <a:ea typeface="+mn-ea"/>
                <a:cs typeface="+mn-cs"/>
              </a:rPr>
              <a:t>Компоненти, що використовують </a:t>
            </a:r>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можуть самостійно здійснювати збереження інформації про стан, пов'язаний з останніми запитами та відповідями. </a:t>
            </a:r>
            <a:endParaRPr lang="en-US" sz="1200" b="0" i="0" kern="1200" dirty="0">
              <a:solidFill>
                <a:schemeClr val="tx1"/>
              </a:solidFill>
              <a:effectLst/>
              <a:latin typeface="+mn-lt"/>
              <a:ea typeface="+mn-ea"/>
              <a:cs typeface="+mn-cs"/>
            </a:endParaRPr>
          </a:p>
          <a:p>
            <a:r>
              <a:rPr lang="uk-UA" sz="1200" b="0" i="0" u="none" strike="noStrike" kern="1200" dirty="0">
                <a:solidFill>
                  <a:schemeClr val="tx1"/>
                </a:solidFill>
                <a:effectLst/>
                <a:latin typeface="+mn-lt"/>
                <a:ea typeface="+mn-ea"/>
                <a:cs typeface="+mn-cs"/>
                <a:hlinkClick r:id="rId6" tooltip="Браузер"/>
              </a:rPr>
              <a:t>Браузер</a:t>
            </a:r>
            <a:r>
              <a:rPr lang="uk-UA" sz="1200" b="0" i="0" kern="1200" dirty="0">
                <a:solidFill>
                  <a:schemeClr val="tx1"/>
                </a:solidFill>
                <a:effectLst/>
                <a:latin typeface="+mn-lt"/>
                <a:ea typeface="+mn-ea"/>
                <a:cs typeface="+mn-cs"/>
              </a:rPr>
              <a:t>, котрий посилає запити, може відстежувати затримки відповідей. </a:t>
            </a:r>
            <a:endParaRPr lang="en-US" sz="1200" b="0" i="0" kern="1200" dirty="0">
              <a:solidFill>
                <a:schemeClr val="tx1"/>
              </a:solidFill>
              <a:effectLst/>
              <a:latin typeface="+mn-lt"/>
              <a:ea typeface="+mn-ea"/>
              <a:cs typeface="+mn-cs"/>
            </a:endParaRPr>
          </a:p>
          <a:p>
            <a:r>
              <a:rPr lang="uk-UA" sz="1200" b="0" i="0" u="none" strike="noStrike" kern="1200" dirty="0">
                <a:solidFill>
                  <a:schemeClr val="tx1"/>
                </a:solidFill>
                <a:effectLst/>
                <a:latin typeface="+mn-lt"/>
                <a:ea typeface="+mn-ea"/>
                <a:cs typeface="+mn-cs"/>
                <a:hlinkClick r:id="rId7" tooltip="Сервер"/>
              </a:rPr>
              <a:t>Сервер</a:t>
            </a:r>
            <a:r>
              <a:rPr lang="uk-UA" sz="1200" b="0" i="0" kern="1200" dirty="0">
                <a:solidFill>
                  <a:schemeClr val="tx1"/>
                </a:solidFill>
                <a:effectLst/>
                <a:latin typeface="+mn-lt"/>
                <a:ea typeface="+mn-ea"/>
                <a:cs typeface="+mn-cs"/>
              </a:rPr>
              <a:t> може зберігати </a:t>
            </a:r>
            <a:r>
              <a:rPr lang="en-US" sz="1200" b="0" i="0" u="none" strike="noStrike" kern="1200" dirty="0">
                <a:solidFill>
                  <a:schemeClr val="tx1"/>
                </a:solidFill>
                <a:effectLst/>
                <a:latin typeface="+mn-lt"/>
                <a:ea typeface="+mn-ea"/>
                <a:cs typeface="+mn-cs"/>
                <a:hlinkClick r:id="rId8" tooltip="IP-адрес"/>
              </a:rPr>
              <a:t>IP-</a:t>
            </a:r>
            <a:r>
              <a:rPr lang="uk-UA" sz="1200" b="0" i="0" u="none" strike="noStrike" kern="1200" dirty="0">
                <a:solidFill>
                  <a:schemeClr val="tx1"/>
                </a:solidFill>
                <a:effectLst/>
                <a:latin typeface="+mn-lt"/>
                <a:ea typeface="+mn-ea"/>
                <a:cs typeface="+mn-cs"/>
                <a:hlinkClick r:id="rId8" tooltip="IP-адрес"/>
              </a:rPr>
              <a:t>адреси</a:t>
            </a:r>
            <a:r>
              <a:rPr lang="uk-UA" sz="1200" b="0" i="0" kern="1200" dirty="0">
                <a:solidFill>
                  <a:schemeClr val="tx1"/>
                </a:solidFill>
                <a:effectLst/>
                <a:latin typeface="+mn-lt"/>
                <a:ea typeface="+mn-ea"/>
                <a:cs typeface="+mn-cs"/>
              </a:rPr>
              <a:t> та заголовки запитів останніх клієнтів. Проте, згідно з протоколом, клієнт та сервер не мають бути обізнаними з попередніми запитами та відповідями, у протоколі не передбачена внутрішня підтримка стану й він не ставить таких вимог до клієнта та сервера.</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uk-UA" sz="1200" b="0" i="0" kern="1200" dirty="0">
                <a:solidFill>
                  <a:schemeClr val="tx1"/>
                </a:solidFill>
                <a:effectLst/>
                <a:latin typeface="+mn-lt"/>
                <a:ea typeface="+mn-ea"/>
                <a:cs typeface="+mn-cs"/>
              </a:rPr>
              <a:t>Кожен запит/відповідь складається з трьох частин:</a:t>
            </a:r>
            <a:endParaRPr lang="en-US" sz="1200" b="0" i="0" kern="1200" dirty="0">
              <a:solidFill>
                <a:schemeClr val="tx1"/>
              </a:solidFill>
              <a:effectLst/>
              <a:latin typeface="+mn-lt"/>
              <a:ea typeface="+mn-ea"/>
              <a:cs typeface="+mn-cs"/>
            </a:endParaRPr>
          </a:p>
          <a:p>
            <a:endParaRPr lang="uk-UA"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1. </a:t>
            </a:r>
            <a:r>
              <a:rPr lang="uk-UA" sz="1200" b="0" i="0" kern="1200" dirty="0">
                <a:solidFill>
                  <a:schemeClr val="tx1"/>
                </a:solidFill>
                <a:effectLst/>
                <a:latin typeface="+mn-lt"/>
                <a:ea typeface="+mn-ea"/>
                <a:cs typeface="+mn-cs"/>
              </a:rPr>
              <a:t>стартовий рядок;</a:t>
            </a:r>
          </a:p>
          <a:p>
            <a:r>
              <a:rPr lang="en-US" sz="1200" b="0" i="0" kern="1200" dirty="0">
                <a:solidFill>
                  <a:schemeClr val="tx1"/>
                </a:solidFill>
                <a:effectLst/>
                <a:latin typeface="+mn-lt"/>
                <a:ea typeface="+mn-ea"/>
                <a:cs typeface="+mn-cs"/>
              </a:rPr>
              <a:t>2. </a:t>
            </a:r>
            <a:r>
              <a:rPr lang="uk-UA" sz="1200" b="0" i="0" kern="1200" dirty="0">
                <a:solidFill>
                  <a:schemeClr val="tx1"/>
                </a:solidFill>
                <a:effectLst/>
                <a:latin typeface="+mn-lt"/>
                <a:ea typeface="+mn-ea"/>
                <a:cs typeface="+mn-cs"/>
              </a:rPr>
              <a:t>заголовки;</a:t>
            </a:r>
          </a:p>
          <a:p>
            <a:r>
              <a:rPr lang="en-US" sz="1200" b="0" i="0" kern="1200" dirty="0">
                <a:solidFill>
                  <a:schemeClr val="tx1"/>
                </a:solidFill>
                <a:effectLst/>
                <a:latin typeface="+mn-lt"/>
                <a:ea typeface="+mn-ea"/>
                <a:cs typeface="+mn-cs"/>
              </a:rPr>
              <a:t>3. </a:t>
            </a:r>
            <a:r>
              <a:rPr lang="uk-UA" sz="1200" b="0" i="0" kern="1200" dirty="0">
                <a:solidFill>
                  <a:schemeClr val="tx1"/>
                </a:solidFill>
                <a:effectLst/>
                <a:latin typeface="+mn-lt"/>
                <a:ea typeface="+mn-ea"/>
                <a:cs typeface="+mn-cs"/>
              </a:rPr>
              <a:t>тіло повідомлення, що містить дані запиту, запитаний ресурс або опис проблеми, якщо запит не виконано.</a:t>
            </a:r>
            <a:endParaRPr lang="en-US" sz="1200" b="0" i="0" kern="1200" dirty="0">
              <a:solidFill>
                <a:schemeClr val="tx1"/>
              </a:solidFill>
              <a:effectLst/>
              <a:latin typeface="+mn-lt"/>
              <a:ea typeface="+mn-ea"/>
              <a:cs typeface="+mn-cs"/>
            </a:endParaRPr>
          </a:p>
          <a:p>
            <a:endParaRPr lang="uk-UA" sz="1200" b="0" i="0" kern="1200" dirty="0">
              <a:solidFill>
                <a:schemeClr val="tx1"/>
              </a:solidFill>
              <a:effectLst/>
              <a:latin typeface="+mn-lt"/>
              <a:ea typeface="+mn-ea"/>
              <a:cs typeface="+mn-cs"/>
            </a:endParaRPr>
          </a:p>
          <a:p>
            <a:r>
              <a:rPr lang="uk-UA" sz="1200" b="0" i="0" kern="1200" dirty="0">
                <a:solidFill>
                  <a:schemeClr val="tx1"/>
                </a:solidFill>
                <a:effectLst/>
                <a:latin typeface="+mn-lt"/>
                <a:ea typeface="+mn-ea"/>
                <a:cs typeface="+mn-cs"/>
              </a:rPr>
              <a:t>Обов'язковим мінімумом запиту є стартовий рядок. Починаючи з </a:t>
            </a:r>
            <a:r>
              <a:rPr lang="en-US" sz="1200" b="0" i="0" kern="1200" dirty="0">
                <a:solidFill>
                  <a:schemeClr val="tx1"/>
                </a:solidFill>
                <a:effectLst/>
                <a:latin typeface="+mn-lt"/>
                <a:ea typeface="+mn-ea"/>
                <a:cs typeface="+mn-cs"/>
              </a:rPr>
              <a:t>HTTP/1.1 </a:t>
            </a:r>
            <a:r>
              <a:rPr lang="uk-UA" sz="1200" b="0" i="0" kern="1200" dirty="0">
                <a:solidFill>
                  <a:schemeClr val="tx1"/>
                </a:solidFill>
                <a:effectLst/>
                <a:latin typeface="+mn-lt"/>
                <a:ea typeface="+mn-ea"/>
                <a:cs typeface="+mn-cs"/>
              </a:rPr>
              <a:t>обов'язковим став заголовок </a:t>
            </a:r>
            <a:r>
              <a:rPr lang="en-US" sz="1200" b="0" i="1" kern="1200" dirty="0">
                <a:solidFill>
                  <a:schemeClr val="tx1"/>
                </a:solidFill>
                <a:effectLst/>
                <a:latin typeface="+mn-lt"/>
                <a:ea typeface="+mn-ea"/>
                <a:cs typeface="+mn-cs"/>
              </a:rPr>
              <a:t>Host:</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щоб розрізнити кілька доменів, які мають одну й ту ж </a:t>
            </a:r>
            <a:r>
              <a:rPr lang="en-US" sz="1200" b="0" i="0" kern="1200" dirty="0">
                <a:solidFill>
                  <a:schemeClr val="tx1"/>
                </a:solidFill>
                <a:effectLst/>
                <a:latin typeface="+mn-lt"/>
                <a:ea typeface="+mn-ea"/>
                <a:cs typeface="+mn-cs"/>
              </a:rPr>
              <a:t>IP-</a:t>
            </a:r>
            <a:r>
              <a:rPr lang="uk-UA" sz="1200" b="0" i="0" kern="1200" dirty="0">
                <a:solidFill>
                  <a:schemeClr val="tx1"/>
                </a:solidFill>
                <a:effectLst/>
                <a:latin typeface="+mn-lt"/>
                <a:ea typeface="+mn-ea"/>
                <a:cs typeface="+mn-cs"/>
              </a:rPr>
              <a:t>адресу).</a:t>
            </a:r>
            <a:endParaRPr lang="en-US" sz="1200" b="0" i="0" kern="1200" dirty="0">
              <a:solidFill>
                <a:schemeClr val="tx1"/>
              </a:solidFill>
              <a:effectLst/>
              <a:latin typeface="+mn-lt"/>
              <a:ea typeface="+mn-ea"/>
              <a:cs typeface="+mn-cs"/>
            </a:endParaRPr>
          </a:p>
          <a:p>
            <a:r>
              <a:rPr lang="ru-RU" sz="1200" b="1" i="0" kern="1200" dirty="0">
                <a:solidFill>
                  <a:schemeClr val="tx1"/>
                </a:solidFill>
                <a:effectLst/>
                <a:latin typeface="+mn-lt"/>
                <a:ea typeface="+mn-ea"/>
                <a:cs typeface="+mn-cs"/>
              </a:rPr>
              <a:t>Запит</a:t>
            </a:r>
          </a:p>
          <a:p>
            <a:r>
              <a:rPr lang="ru-RU" sz="1200" b="0" i="0" kern="1200" dirty="0">
                <a:solidFill>
                  <a:schemeClr val="tx1"/>
                </a:solidFill>
                <a:effectLst/>
                <a:latin typeface="+mn-lt"/>
                <a:ea typeface="+mn-ea"/>
                <a:cs typeface="+mn-cs"/>
              </a:rPr>
              <a:t>Стартові рядки розрізняються для запиту й відповіді. Рядок запиту виглядає так:</a:t>
            </a: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16</a:t>
            </a:fld>
            <a:endParaRPr lang="en-US"/>
          </a:p>
        </p:txBody>
      </p:sp>
    </p:spTree>
    <p:extLst>
      <p:ext uri="{BB962C8B-B14F-4D97-AF65-F5344CB8AC3E}">
        <p14:creationId xmlns:p14="http://schemas.microsoft.com/office/powerpoint/2010/main" val="14021583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GET</a:t>
            </a:r>
          </a:p>
          <a:p>
            <a:r>
              <a:rPr lang="ru-RU" sz="1200" b="0" i="0" kern="1200" dirty="0">
                <a:solidFill>
                  <a:schemeClr val="tx1"/>
                </a:solidFill>
                <a:effectLst/>
                <a:latin typeface="+mn-lt"/>
                <a:ea typeface="+mn-ea"/>
                <a:cs typeface="+mn-cs"/>
              </a:rPr>
              <a:t>Запитує вміст вказаного ресурсу. Запитаний ресурс може приймати параметри (наприклад, пошукова система може приймати як параметр шуканий рядок). Вони передаються в рядку </a:t>
            </a:r>
            <a:r>
              <a:rPr lang="ru-RU" sz="1200" b="0" i="0" u="none" strike="noStrike" kern="1200" dirty="0">
                <a:solidFill>
                  <a:schemeClr val="tx1"/>
                </a:solidFill>
                <a:effectLst/>
                <a:latin typeface="+mn-lt"/>
                <a:ea typeface="+mn-ea"/>
                <a:cs typeface="+mn-cs"/>
                <a:hlinkClick r:id="rId3" tooltip="Уніфікований ідентифікатор ресурсів"/>
              </a:rPr>
              <a:t>URI</a:t>
            </a:r>
            <a:r>
              <a:rPr lang="ru-RU" sz="1200" b="0" i="0" kern="1200" dirty="0">
                <a:solidFill>
                  <a:schemeClr val="tx1"/>
                </a:solidFill>
                <a:effectLst/>
                <a:latin typeface="+mn-lt"/>
                <a:ea typeface="+mn-ea"/>
                <a:cs typeface="+mn-cs"/>
              </a:rPr>
              <a:t> (наприклад: </a:t>
            </a:r>
            <a:r>
              <a:rPr lang="ru-RU" sz="1200" b="0" i="0" u="none" strike="noStrike" kern="1200" dirty="0">
                <a:solidFill>
                  <a:schemeClr val="tx1"/>
                </a:solidFill>
                <a:effectLst/>
                <a:latin typeface="+mn-lt"/>
                <a:ea typeface="+mn-ea"/>
                <a:cs typeface="+mn-cs"/>
                <a:hlinkClick r:id="rId4"/>
              </a:rPr>
              <a:t>http://www.example.net/resource?param1=value1&amp;param2=value2</a:t>
            </a:r>
            <a:r>
              <a:rPr lang="ru-RU" sz="1200" b="0" i="0" kern="1200" dirty="0">
                <a:solidFill>
                  <a:schemeClr val="tx1"/>
                </a:solidFill>
                <a:effectLst/>
                <a:latin typeface="+mn-lt"/>
                <a:ea typeface="+mn-ea"/>
                <a:cs typeface="+mn-cs"/>
              </a:rPr>
              <a:t>). Згідно зі стандартом HTTP, запити типу GET вважаються ідемпотентними — багатократне повторення одного і того ж запиту GET повинне приводити до однакових результатів (за умови, що сам ресурс не змінився за час між запитами). Це дозволяє кешувати відповіді на запити GET. Якщо назва ресурсу не вказана (у URI наявні лише схема та доменне ім'я), то веб-сервер повертає </a:t>
            </a:r>
            <a:r>
              <a:rPr lang="ru-RU" sz="1200" b="0" i="0" u="none" strike="noStrike" kern="1200" dirty="0">
                <a:solidFill>
                  <a:schemeClr val="tx1"/>
                </a:solidFill>
                <a:effectLst/>
                <a:latin typeface="+mn-lt"/>
                <a:ea typeface="+mn-ea"/>
                <a:cs typeface="+mn-cs"/>
                <a:hlinkClick r:id="rId5" tooltip="Індекс директорії веб-сервера"/>
              </a:rPr>
              <a:t>індекс директорії веб-сервера</a:t>
            </a:r>
            <a:r>
              <a:rPr lang="ru-RU" sz="1200" b="0" i="0" kern="1200" dirty="0">
                <a:solidFill>
                  <a:schemeClr val="tx1"/>
                </a:solidFill>
                <a:effectLst/>
                <a:latin typeface="+mn-lt"/>
                <a:ea typeface="+mn-ea"/>
                <a:cs typeface="+mn-cs"/>
              </a:rPr>
              <a:t>.</a:t>
            </a:r>
            <a:endParaRPr lang="uk-UA"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24</a:t>
            </a:fld>
            <a:endParaRPr lang="en-US"/>
          </a:p>
        </p:txBody>
      </p:sp>
    </p:spTree>
    <p:extLst>
      <p:ext uri="{BB962C8B-B14F-4D97-AF65-F5344CB8AC3E}">
        <p14:creationId xmlns:p14="http://schemas.microsoft.com/office/powerpoint/2010/main" val="33449674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HEAD</a:t>
            </a:r>
          </a:p>
          <a:p>
            <a:r>
              <a:rPr lang="uk-UA" sz="1200" b="0" i="0" kern="1200" dirty="0">
                <a:solidFill>
                  <a:schemeClr val="tx1"/>
                </a:solidFill>
                <a:effectLst/>
                <a:latin typeface="+mn-lt"/>
                <a:ea typeface="+mn-ea"/>
                <a:cs typeface="+mn-cs"/>
              </a:rPr>
              <a:t>Аналогічний методу </a:t>
            </a:r>
            <a:r>
              <a:rPr lang="en-US" sz="1200" b="0" i="0" kern="1200" dirty="0">
                <a:solidFill>
                  <a:schemeClr val="tx1"/>
                </a:solidFill>
                <a:effectLst/>
                <a:latin typeface="+mn-lt"/>
                <a:ea typeface="+mn-ea"/>
                <a:cs typeface="+mn-cs"/>
              </a:rPr>
              <a:t>GET, </a:t>
            </a:r>
            <a:r>
              <a:rPr lang="uk-UA" sz="1200" b="0" i="0" kern="1200" dirty="0">
                <a:solidFill>
                  <a:schemeClr val="tx1"/>
                </a:solidFill>
                <a:effectLst/>
                <a:latin typeface="+mn-lt"/>
                <a:ea typeface="+mn-ea"/>
                <a:cs typeface="+mn-cs"/>
              </a:rPr>
              <a:t>за винятком того, що у відповіді сервера відсутнє тіло. Це корисно для витягання мета-інформації, заданої в заголовках відповіді, без пересилання всього вмісту. Зокрема, </a:t>
            </a:r>
            <a:r>
              <a:rPr lang="uk-UA" sz="1200" b="0" i="0" u="none" strike="noStrike" kern="1200" dirty="0">
                <a:solidFill>
                  <a:schemeClr val="tx1"/>
                </a:solidFill>
                <a:effectLst/>
                <a:latin typeface="+mn-lt"/>
                <a:ea typeface="+mn-ea"/>
                <a:cs typeface="+mn-cs"/>
                <a:hlinkClick r:id="rId3" tooltip="Клієнт (інформатика)"/>
              </a:rPr>
              <a:t>клієнт</a:t>
            </a:r>
            <a:r>
              <a:rPr lang="uk-UA" sz="1200" b="0" i="0" kern="1200" dirty="0">
                <a:solidFill>
                  <a:schemeClr val="tx1"/>
                </a:solidFill>
                <a:effectLst/>
                <a:latin typeface="+mn-lt"/>
                <a:ea typeface="+mn-ea"/>
                <a:cs typeface="+mn-cs"/>
              </a:rPr>
              <a:t> чи </a:t>
            </a:r>
            <a:r>
              <a:rPr lang="uk-UA" sz="1200" b="0" i="0" u="none" strike="noStrike" kern="1200" dirty="0">
                <a:solidFill>
                  <a:schemeClr val="tx1"/>
                </a:solidFill>
                <a:effectLst/>
                <a:latin typeface="+mn-lt"/>
                <a:ea typeface="+mn-ea"/>
                <a:cs typeface="+mn-cs"/>
                <a:hlinkClick r:id="rId4" tooltip="Проксі"/>
              </a:rPr>
              <a:t>проксі</a:t>
            </a:r>
            <a:r>
              <a:rPr lang="uk-UA" sz="1200" b="0" i="0" kern="1200" dirty="0">
                <a:solidFill>
                  <a:schemeClr val="tx1"/>
                </a:solidFill>
                <a:effectLst/>
                <a:latin typeface="+mn-lt"/>
                <a:ea typeface="+mn-ea"/>
                <a:cs typeface="+mn-cs"/>
              </a:rPr>
              <a:t>, перевіривши заголовок </a:t>
            </a:r>
            <a:r>
              <a:rPr lang="en-US" sz="1200" b="0" i="0" kern="1200" dirty="0">
                <a:solidFill>
                  <a:schemeClr val="tx1"/>
                </a:solidFill>
                <a:effectLst/>
                <a:latin typeface="+mn-lt"/>
                <a:ea typeface="+mn-ea"/>
                <a:cs typeface="+mn-cs"/>
              </a:rPr>
              <a:t>Last-Modified: (</a:t>
            </a:r>
            <a:r>
              <a:rPr lang="uk-UA" sz="1200" b="0" i="0" kern="1200" dirty="0">
                <a:solidFill>
                  <a:schemeClr val="tx1"/>
                </a:solidFill>
                <a:effectLst/>
                <a:latin typeface="+mn-lt"/>
                <a:ea typeface="+mn-ea"/>
                <a:cs typeface="+mn-cs"/>
              </a:rPr>
              <a:t>останній час модифікації), таким чином може переконатися, що сторінка на сервері не змінилася від часу попереднього запиту.</a:t>
            </a: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25</a:t>
            </a:fld>
            <a:endParaRPr lang="en-US"/>
          </a:p>
        </p:txBody>
      </p:sp>
    </p:spTree>
    <p:extLst>
      <p:ext uri="{BB962C8B-B14F-4D97-AF65-F5344CB8AC3E}">
        <p14:creationId xmlns:p14="http://schemas.microsoft.com/office/powerpoint/2010/main" val="18868083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POST</a:t>
            </a:r>
          </a:p>
          <a:p>
            <a:r>
              <a:rPr lang="uk-UA" dirty="0"/>
              <a:t>Передає призначені для користувача дані (наприклад, з </a:t>
            </a:r>
            <a:r>
              <a:rPr lang="en-US" sz="1200" u="none" strike="noStrike" kern="1200" dirty="0">
                <a:solidFill>
                  <a:schemeClr val="tx1"/>
                </a:solidFill>
                <a:effectLst/>
                <a:latin typeface="+mn-lt"/>
                <a:ea typeface="+mn-ea"/>
                <a:cs typeface="+mn-cs"/>
                <a:hlinkClick r:id="rId3" tooltip="HTML"/>
              </a:rPr>
              <a:t>HTML</a:t>
            </a:r>
            <a:r>
              <a:rPr lang="en-US" dirty="0"/>
              <a:t>-</a:t>
            </a:r>
            <a:r>
              <a:rPr lang="uk-UA" dirty="0"/>
              <a:t>форми) заданому ресурсу. Наприклад, в </a:t>
            </a:r>
            <a:r>
              <a:rPr lang="uk-UA" sz="1200" u="none" strike="noStrike" kern="1200" dirty="0">
                <a:solidFill>
                  <a:schemeClr val="tx1"/>
                </a:solidFill>
                <a:effectLst/>
                <a:latin typeface="+mn-lt"/>
                <a:ea typeface="+mn-ea"/>
                <a:cs typeface="+mn-cs"/>
                <a:hlinkClick r:id="rId4" tooltip="Блог"/>
              </a:rPr>
              <a:t>блогах</a:t>
            </a:r>
            <a:r>
              <a:rPr lang="uk-UA" dirty="0"/>
              <a:t>відвідувачі зазвичай можуть вводити свої коментарі до записів в </a:t>
            </a:r>
            <a:r>
              <a:rPr lang="en-US" dirty="0"/>
              <a:t>HTML-</a:t>
            </a:r>
            <a:r>
              <a:rPr lang="uk-UA" dirty="0"/>
              <a:t>форму, після чого вони передаються серверу методом </a:t>
            </a:r>
            <a:r>
              <a:rPr lang="en-US" dirty="0"/>
              <a:t>POST, </a:t>
            </a:r>
            <a:r>
              <a:rPr lang="uk-UA" dirty="0"/>
              <a:t>і він поміщає їх на сторінку. При цьому передані дані (у прикладі з блогами — текст коментаря) включаються в тіло запиту. На відміну від методу </a:t>
            </a:r>
            <a:r>
              <a:rPr lang="en-US" dirty="0"/>
              <a:t>GET, </a:t>
            </a:r>
            <a:r>
              <a:rPr lang="uk-UA" dirty="0"/>
              <a:t>метод </a:t>
            </a:r>
            <a:r>
              <a:rPr lang="en-US" dirty="0"/>
              <a:t>POST </a:t>
            </a:r>
            <a:r>
              <a:rPr lang="uk-UA" dirty="0"/>
              <a:t>не вважається ідемпотентним, тобто багатократне повторення одних і тих же запитів </a:t>
            </a:r>
            <a:r>
              <a:rPr lang="en-US" dirty="0"/>
              <a:t>POST </a:t>
            </a:r>
            <a:r>
              <a:rPr lang="uk-UA" dirty="0"/>
              <a:t>може повертати різні результати (наприклад, після кожного відправлення коментаря з'являтиметься одна копія цього коментаря).</a:t>
            </a:r>
            <a:endParaRPr lang="uk-UA"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26</a:t>
            </a:fld>
            <a:endParaRPr lang="en-US"/>
          </a:p>
        </p:txBody>
      </p:sp>
    </p:spTree>
    <p:extLst>
      <p:ext uri="{BB962C8B-B14F-4D97-AF65-F5344CB8AC3E}">
        <p14:creationId xmlns:p14="http://schemas.microsoft.com/office/powerpoint/2010/main" val="37794508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b="1" dirty="0"/>
              <a:t>PUT</a:t>
            </a:r>
            <a:endParaRPr lang="en-US" b="1" dirty="0"/>
          </a:p>
          <a:p>
            <a:r>
              <a:rPr lang="ru-RU" dirty="0"/>
              <a:t>Завантажує вказаний ресурс на сервер.</a:t>
            </a:r>
            <a:endParaRPr lang="en-US" dirty="0"/>
          </a:p>
          <a:p>
            <a:endParaRPr lang="en-US" dirty="0"/>
          </a:p>
          <a:p>
            <a:r>
              <a:rPr lang="ru-RU" b="1" dirty="0"/>
              <a:t>PATCH</a:t>
            </a:r>
            <a:endParaRPr lang="en-US" b="1" dirty="0"/>
          </a:p>
          <a:p>
            <a:r>
              <a:rPr lang="ru-RU" dirty="0"/>
              <a:t>Завантажує певну частину ресурсу на сервер.</a:t>
            </a:r>
            <a:endParaRPr lang="uk-UA"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27</a:t>
            </a:fld>
            <a:endParaRPr lang="en-US"/>
          </a:p>
        </p:txBody>
      </p:sp>
    </p:spTree>
    <p:extLst>
      <p:ext uri="{BB962C8B-B14F-4D97-AF65-F5344CB8AC3E}">
        <p14:creationId xmlns:p14="http://schemas.microsoft.com/office/powerpoint/2010/main" val="11280926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b="1" dirty="0"/>
              <a:t>TRACE</a:t>
            </a:r>
            <a:endParaRPr lang="en-US" b="1" dirty="0"/>
          </a:p>
          <a:p>
            <a:r>
              <a:rPr lang="ru-RU" dirty="0"/>
              <a:t>Повертає отриманий запит так, що клієнт може побачити, що проміжні </a:t>
            </a:r>
            <a:r>
              <a:rPr lang="ru-RU" sz="1200" u="none" strike="noStrike" kern="1200" dirty="0">
                <a:solidFill>
                  <a:schemeClr val="tx1"/>
                </a:solidFill>
                <a:effectLst/>
                <a:latin typeface="+mn-lt"/>
                <a:ea typeface="+mn-ea"/>
                <a:cs typeface="+mn-cs"/>
                <a:hlinkClick r:id="rId3" tooltip="Сервер"/>
              </a:rPr>
              <a:t>сервери</a:t>
            </a:r>
            <a:r>
              <a:rPr lang="ru-RU" dirty="0"/>
              <a:t> додають або змінюють в запиті.</a:t>
            </a:r>
            <a:endParaRPr lang="en-US" dirty="0"/>
          </a:p>
          <a:p>
            <a:endParaRPr lang="en-US" sz="1200" b="0" i="0" kern="1200" dirty="0">
              <a:solidFill>
                <a:schemeClr val="tx1"/>
              </a:solidFill>
              <a:effectLst/>
              <a:latin typeface="+mn-lt"/>
              <a:ea typeface="+mn-ea"/>
              <a:cs typeface="+mn-cs"/>
            </a:endParaRPr>
          </a:p>
          <a:p>
            <a:r>
              <a:rPr lang="en-US" b="1" dirty="0"/>
              <a:t>DELETE</a:t>
            </a:r>
          </a:p>
          <a:p>
            <a:r>
              <a:rPr lang="uk-UA" dirty="0"/>
              <a:t>Видаляє вказаний ресурс.</a:t>
            </a:r>
            <a:endParaRPr lang="en-US" dirty="0"/>
          </a:p>
          <a:p>
            <a:endParaRPr lang="en-US" sz="1200" b="0" i="0" kern="1200" dirty="0">
              <a:solidFill>
                <a:schemeClr val="tx1"/>
              </a:solidFill>
              <a:effectLst/>
              <a:latin typeface="+mn-lt"/>
              <a:ea typeface="+mn-ea"/>
              <a:cs typeface="+mn-cs"/>
            </a:endParaRPr>
          </a:p>
          <a:p>
            <a:r>
              <a:rPr lang="ru-RU" b="1" dirty="0"/>
              <a:t>OPTIONS</a:t>
            </a:r>
            <a:endParaRPr lang="en-US" b="1" dirty="0"/>
          </a:p>
          <a:p>
            <a:r>
              <a:rPr lang="ru-RU" dirty="0"/>
              <a:t>Повертає методи HTTP, які підтримуються сервером. Цей метод може служити для визначення можливостей веб-сервера.</a:t>
            </a:r>
            <a:endParaRPr lang="en-US" dirty="0"/>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b="1" dirty="0"/>
              <a:t>CONNEC</a:t>
            </a:r>
            <a:r>
              <a:rPr lang="en-US" b="1" dirty="0"/>
              <a:t>T</a:t>
            </a:r>
          </a:p>
          <a:p>
            <a:pPr marL="0" marR="0" lvl="0" indent="0" algn="l" defTabSz="914400" rtl="0" eaLnBrk="1" fontAlgn="auto" latinLnBrk="0" hangingPunct="1">
              <a:lnSpc>
                <a:spcPct val="100000"/>
              </a:lnSpc>
              <a:spcBef>
                <a:spcPts val="0"/>
              </a:spcBef>
              <a:spcAft>
                <a:spcPts val="0"/>
              </a:spcAft>
              <a:buClrTx/>
              <a:buSzTx/>
              <a:buFontTx/>
              <a:buNone/>
              <a:tabLst/>
              <a:defRPr/>
            </a:pPr>
            <a:r>
              <a:rPr lang="ru-RU" dirty="0"/>
              <a:t>Для використання разом з </a:t>
            </a:r>
            <a:r>
              <a:rPr lang="ru-RU" sz="1200" u="none" strike="noStrike" kern="1200" dirty="0">
                <a:solidFill>
                  <a:schemeClr val="tx1"/>
                </a:solidFill>
                <a:effectLst/>
                <a:latin typeface="+mn-lt"/>
                <a:ea typeface="+mn-ea"/>
                <a:cs typeface="+mn-cs"/>
                <a:hlinkClick r:id="rId4" tooltip="Проксі-сервер"/>
              </a:rPr>
              <a:t>проксі-серверами</a:t>
            </a:r>
            <a:r>
              <a:rPr lang="ru-RU" dirty="0"/>
              <a:t>, які можуть динамічно перемикатися в тунельний режим </a:t>
            </a:r>
            <a:r>
              <a:rPr lang="ru-RU" sz="1200" u="none" strike="noStrike" kern="1200" dirty="0">
                <a:solidFill>
                  <a:schemeClr val="tx1"/>
                </a:solidFill>
                <a:effectLst/>
                <a:latin typeface="+mn-lt"/>
                <a:ea typeface="+mn-ea"/>
                <a:cs typeface="+mn-cs"/>
                <a:hlinkClick r:id="rId5" tooltip="SSL"/>
              </a:rPr>
              <a:t>SSL</a:t>
            </a:r>
            <a:r>
              <a:rPr lang="ru-RU" dirty="0"/>
              <a:t>.</a:t>
            </a:r>
            <a:r>
              <a:rPr lang="ru-RU" sz="1200" b="0" i="0" kern="1200" dirty="0">
                <a:solidFill>
                  <a:schemeClr val="tx1"/>
                </a:solidFill>
                <a:effectLst/>
                <a:latin typeface="+mn-lt"/>
                <a:ea typeface="+mn-ea"/>
                <a:cs typeface="+mn-cs"/>
              </a:rPr>
              <a:t>Переважно використовуються методи GET і POST.</a:t>
            </a:r>
          </a:p>
          <a:p>
            <a:endParaRPr lang="uk-UA"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28</a:t>
            </a:fld>
            <a:endParaRPr lang="en-US"/>
          </a:p>
        </p:txBody>
      </p:sp>
    </p:spTree>
    <p:extLst>
      <p:ext uri="{BB962C8B-B14F-4D97-AF65-F5344CB8AC3E}">
        <p14:creationId xmlns:p14="http://schemas.microsoft.com/office/powerpoint/2010/main" val="2846586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uk-UA" sz="1200" b="1" i="0" kern="1200" dirty="0">
                <a:solidFill>
                  <a:schemeClr val="tx1"/>
                </a:solidFill>
                <a:effectLst/>
                <a:latin typeface="+mn-lt"/>
                <a:ea typeface="+mn-ea"/>
                <a:cs typeface="+mn-cs"/>
              </a:rPr>
              <a:t>Коди статусу:</a:t>
            </a:r>
          </a:p>
          <a:p>
            <a:r>
              <a:rPr lang="uk-UA" sz="1200" b="0" i="0" kern="1200" dirty="0">
                <a:solidFill>
                  <a:schemeClr val="tx1"/>
                </a:solidFill>
                <a:effectLst/>
                <a:latin typeface="+mn-lt"/>
                <a:ea typeface="+mn-ea"/>
                <a:cs typeface="+mn-cs"/>
              </a:rPr>
              <a:t>1хх — інформаційний: запит прийнятий, продовжуй процес.</a:t>
            </a:r>
          </a:p>
          <a:p>
            <a:r>
              <a:rPr lang="uk-UA" sz="1200" b="0" i="0" kern="1200" dirty="0">
                <a:solidFill>
                  <a:schemeClr val="tx1"/>
                </a:solidFill>
                <a:effectLst/>
                <a:latin typeface="+mn-lt"/>
                <a:ea typeface="+mn-ea"/>
                <a:cs typeface="+mn-cs"/>
              </a:rPr>
              <a:t>2хх — успіх: дія була успішно передана, зрозуміла, та прийнята.</a:t>
            </a:r>
          </a:p>
          <a:p>
            <a:r>
              <a:rPr lang="uk-UA" sz="1200" b="0" i="0" kern="1200" dirty="0">
                <a:solidFill>
                  <a:schemeClr val="tx1"/>
                </a:solidFill>
                <a:effectLst/>
                <a:latin typeface="+mn-lt"/>
                <a:ea typeface="+mn-ea"/>
                <a:cs typeface="+mn-cs"/>
              </a:rPr>
              <a:t>3хх — перенаправлення: наступні дії мають бути успішно виконані для реалізації запиту.</a:t>
            </a:r>
          </a:p>
          <a:p>
            <a:r>
              <a:rPr lang="uk-UA" sz="1200" b="0" i="0" kern="1200" dirty="0">
                <a:solidFill>
                  <a:schemeClr val="tx1"/>
                </a:solidFill>
                <a:effectLst/>
                <a:latin typeface="+mn-lt"/>
                <a:ea typeface="+mn-ea"/>
                <a:cs typeface="+mn-cs"/>
              </a:rPr>
              <a:t>4хх — помилка клієнта: запит містить синтаксичні помилки або не може бути виконаний.</a:t>
            </a:r>
          </a:p>
          <a:p>
            <a:r>
              <a:rPr lang="uk-UA" sz="1200" b="0" i="0" kern="1200" dirty="0">
                <a:solidFill>
                  <a:schemeClr val="tx1"/>
                </a:solidFill>
                <a:effectLst/>
                <a:latin typeface="+mn-lt"/>
                <a:ea typeface="+mn-ea"/>
                <a:cs typeface="+mn-cs"/>
              </a:rPr>
              <a:t>5хх — помилка сервера: сервер не зміг виконати правильно сформований запит.</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33</a:t>
            </a:fld>
            <a:endParaRPr lang="en-US"/>
          </a:p>
        </p:txBody>
      </p:sp>
    </p:spTree>
    <p:extLst>
      <p:ext uri="{BB962C8B-B14F-4D97-AF65-F5344CB8AC3E}">
        <p14:creationId xmlns:p14="http://schemas.microsoft.com/office/powerpoint/2010/main" val="27183521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uk-UA" sz="1200" b="1" i="0" kern="1200" dirty="0">
                <a:solidFill>
                  <a:schemeClr val="tx1"/>
                </a:solidFill>
                <a:effectLst/>
                <a:latin typeface="+mn-lt"/>
                <a:ea typeface="+mn-ea"/>
                <a:cs typeface="+mn-cs"/>
              </a:rPr>
              <a:t>Найбільш поширені статуси:</a:t>
            </a:r>
          </a:p>
          <a:p>
            <a:r>
              <a:rPr lang="uk-UA" sz="1200" b="0" i="0" kern="1200" dirty="0">
                <a:solidFill>
                  <a:schemeClr val="tx1"/>
                </a:solidFill>
                <a:effectLst/>
                <a:latin typeface="+mn-lt"/>
                <a:ea typeface="+mn-ea"/>
                <a:cs typeface="+mn-cs"/>
              </a:rPr>
              <a:t>200 </a:t>
            </a:r>
            <a:r>
              <a:rPr lang="en-US" sz="1200" b="0" i="0" kern="1200" dirty="0">
                <a:solidFill>
                  <a:schemeClr val="tx1"/>
                </a:solidFill>
                <a:effectLst/>
                <a:latin typeface="+mn-lt"/>
                <a:ea typeface="+mn-ea"/>
                <a:cs typeface="+mn-cs"/>
              </a:rPr>
              <a:t>OK — </a:t>
            </a:r>
            <a:r>
              <a:rPr lang="uk-UA" sz="1200" b="0" i="0" kern="1200" dirty="0">
                <a:solidFill>
                  <a:schemeClr val="tx1"/>
                </a:solidFill>
                <a:effectLst/>
                <a:latin typeface="+mn-lt"/>
                <a:ea typeface="+mn-ea"/>
                <a:cs typeface="+mn-cs"/>
              </a:rPr>
              <a:t>запит виконано успішно.</a:t>
            </a:r>
          </a:p>
          <a:p>
            <a:r>
              <a:rPr lang="uk-UA" sz="1200" b="0" i="0" u="none" strike="noStrike" kern="1200" dirty="0">
                <a:solidFill>
                  <a:schemeClr val="tx1"/>
                </a:solidFill>
                <a:effectLst/>
                <a:latin typeface="+mn-lt"/>
                <a:ea typeface="+mn-ea"/>
                <a:cs typeface="+mn-cs"/>
                <a:hlinkClick r:id="rId3" tooltip="HTTP 301"/>
              </a:rPr>
              <a:t>301 </a:t>
            </a:r>
            <a:r>
              <a:rPr lang="en-US" sz="1200" b="0" i="0" u="none" strike="noStrike" kern="1200" dirty="0">
                <a:solidFill>
                  <a:schemeClr val="tx1"/>
                </a:solidFill>
                <a:effectLst/>
                <a:latin typeface="+mn-lt"/>
                <a:ea typeface="+mn-ea"/>
                <a:cs typeface="+mn-cs"/>
                <a:hlinkClick r:id="rId3" tooltip="HTTP 301"/>
              </a:rPr>
              <a:t>Moved Permanently</a:t>
            </a:r>
            <a:r>
              <a:rPr lang="en-US" sz="1200" b="0" i="0" kern="1200" dirty="0">
                <a:solidFill>
                  <a:schemeClr val="tx1"/>
                </a:solidFill>
                <a:effectLst/>
                <a:latin typeface="+mn-lt"/>
                <a:ea typeface="+mn-ea"/>
                <a:cs typeface="+mn-cs"/>
              </a:rPr>
              <a:t> — </a:t>
            </a:r>
            <a:r>
              <a:rPr lang="uk-UA" sz="1200" b="0" i="0" kern="1200" dirty="0">
                <a:solidFill>
                  <a:schemeClr val="tx1"/>
                </a:solidFill>
                <a:effectLst/>
                <a:latin typeface="+mn-lt"/>
                <a:ea typeface="+mn-ea"/>
                <a:cs typeface="+mn-cs"/>
              </a:rPr>
              <a:t>ресурс переміщено.</a:t>
            </a:r>
          </a:p>
          <a:p>
            <a:r>
              <a:rPr lang="uk-UA" sz="1200" b="0" i="0" u="none" strike="noStrike" kern="1200" dirty="0">
                <a:solidFill>
                  <a:schemeClr val="tx1"/>
                </a:solidFill>
                <a:effectLst/>
                <a:latin typeface="+mn-lt"/>
                <a:ea typeface="+mn-ea"/>
                <a:cs typeface="+mn-cs"/>
                <a:hlinkClick r:id="rId4" tooltip="HTTP 403"/>
              </a:rPr>
              <a:t>403 </a:t>
            </a:r>
            <a:r>
              <a:rPr lang="en-US" sz="1200" b="0" i="0" u="none" strike="noStrike" kern="1200" dirty="0">
                <a:solidFill>
                  <a:schemeClr val="tx1"/>
                </a:solidFill>
                <a:effectLst/>
                <a:latin typeface="+mn-lt"/>
                <a:ea typeface="+mn-ea"/>
                <a:cs typeface="+mn-cs"/>
                <a:hlinkClick r:id="rId4" tooltip="HTTP 403"/>
              </a:rPr>
              <a:t>Forbidden</a:t>
            </a:r>
            <a:r>
              <a:rPr lang="en-US" sz="1200" b="0" i="0" kern="1200" dirty="0">
                <a:solidFill>
                  <a:schemeClr val="tx1"/>
                </a:solidFill>
                <a:effectLst/>
                <a:latin typeface="+mn-lt"/>
                <a:ea typeface="+mn-ea"/>
                <a:cs typeface="+mn-cs"/>
              </a:rPr>
              <a:t> — </a:t>
            </a:r>
            <a:r>
              <a:rPr lang="uk-UA" sz="1200" b="0" i="0" kern="1200" dirty="0">
                <a:solidFill>
                  <a:schemeClr val="tx1"/>
                </a:solidFill>
                <a:effectLst/>
                <a:latin typeface="+mn-lt"/>
                <a:ea typeface="+mn-ea"/>
                <a:cs typeface="+mn-cs"/>
              </a:rPr>
              <a:t>доступ до запитаного ресурсу заборонений.</a:t>
            </a:r>
          </a:p>
          <a:p>
            <a:r>
              <a:rPr lang="uk-UA" sz="1200" b="0" i="0" u="none" strike="noStrike" kern="1200" dirty="0">
                <a:solidFill>
                  <a:schemeClr val="tx1"/>
                </a:solidFill>
                <a:effectLst/>
                <a:latin typeface="+mn-lt"/>
                <a:ea typeface="+mn-ea"/>
                <a:cs typeface="+mn-cs"/>
                <a:hlinkClick r:id="rId5" tooltip="HTTP 404"/>
              </a:rPr>
              <a:t>404 </a:t>
            </a:r>
            <a:r>
              <a:rPr lang="en-US" sz="1200" b="0" i="0" u="none" strike="noStrike" kern="1200" dirty="0">
                <a:solidFill>
                  <a:schemeClr val="tx1"/>
                </a:solidFill>
                <a:effectLst/>
                <a:latin typeface="+mn-lt"/>
                <a:ea typeface="+mn-ea"/>
                <a:cs typeface="+mn-cs"/>
                <a:hlinkClick r:id="rId5" tooltip="HTTP 404"/>
              </a:rPr>
              <a:t>Not Found</a:t>
            </a:r>
            <a:r>
              <a:rPr lang="en-US" sz="1200" b="0" i="0" kern="1200" dirty="0">
                <a:solidFill>
                  <a:schemeClr val="tx1"/>
                </a:solidFill>
                <a:effectLst/>
                <a:latin typeface="+mn-lt"/>
                <a:ea typeface="+mn-ea"/>
                <a:cs typeface="+mn-cs"/>
              </a:rPr>
              <a:t> — </a:t>
            </a:r>
            <a:r>
              <a:rPr lang="uk-UA" sz="1200" b="0" i="0" kern="1200" dirty="0">
                <a:solidFill>
                  <a:schemeClr val="tx1"/>
                </a:solidFill>
                <a:effectLst/>
                <a:latin typeface="+mn-lt"/>
                <a:ea typeface="+mn-ea"/>
                <a:cs typeface="+mn-cs"/>
              </a:rPr>
              <a:t>ресурс не знайдений.</a:t>
            </a:r>
          </a:p>
          <a:p>
            <a:r>
              <a:rPr lang="uk-UA" sz="1200" b="0" i="0" kern="1200" dirty="0">
                <a:solidFill>
                  <a:schemeClr val="tx1"/>
                </a:solidFill>
                <a:effectLst/>
                <a:latin typeface="+mn-lt"/>
                <a:ea typeface="+mn-ea"/>
                <a:cs typeface="+mn-cs"/>
              </a:rPr>
              <a:t>503 </a:t>
            </a:r>
            <a:r>
              <a:rPr lang="en-US" sz="1200" b="0" i="0" kern="1200" dirty="0">
                <a:solidFill>
                  <a:schemeClr val="tx1"/>
                </a:solidFill>
                <a:effectLst/>
                <a:latin typeface="+mn-lt"/>
                <a:ea typeface="+mn-ea"/>
                <a:cs typeface="+mn-cs"/>
              </a:rPr>
              <a:t>Service Unavailable - </a:t>
            </a:r>
            <a:r>
              <a:rPr lang="uk-UA" sz="1200" b="0" i="0" kern="1200" dirty="0">
                <a:solidFill>
                  <a:schemeClr val="tx1"/>
                </a:solidFill>
                <a:effectLst/>
                <a:latin typeface="+mn-lt"/>
                <a:ea typeface="+mn-ea"/>
                <a:cs typeface="+mn-cs"/>
              </a:rPr>
              <a:t>сервіс недоступний.</a:t>
            </a:r>
          </a:p>
        </p:txBody>
      </p:sp>
      <p:sp>
        <p:nvSpPr>
          <p:cNvPr id="4" name="Slide Number Placeholder 3"/>
          <p:cNvSpPr>
            <a:spLocks noGrp="1"/>
          </p:cNvSpPr>
          <p:nvPr>
            <p:ph type="sldNum" sz="quarter" idx="5"/>
          </p:nvPr>
        </p:nvSpPr>
        <p:spPr/>
        <p:txBody>
          <a:bodyPr/>
          <a:lstStyle/>
          <a:p>
            <a:fld id="{9016552F-5601-49DD-82CF-316E986FEE33}" type="slidenum">
              <a:rPr lang="en-US" smtClean="0"/>
              <a:t>35</a:t>
            </a:fld>
            <a:endParaRPr lang="en-US"/>
          </a:p>
        </p:txBody>
      </p:sp>
    </p:spTree>
    <p:extLst>
      <p:ext uri="{BB962C8B-B14F-4D97-AF65-F5344CB8AC3E}">
        <p14:creationId xmlns:p14="http://schemas.microsoft.com/office/powerpoint/2010/main" val="1661029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a:solidFill>
                  <a:schemeClr val="tx1"/>
                </a:solidFill>
                <a:effectLst/>
                <a:latin typeface="+mn-lt"/>
                <a:ea typeface="+mn-ea"/>
                <a:cs typeface="+mn-cs"/>
              </a:rPr>
              <a:t>Всі</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заголовки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поділяються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на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чотири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основних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групи</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General Headers — (</a:t>
            </a:r>
            <a:r>
              <a:rPr lang="en-US" sz="1200" u="sng" kern="1200" dirty="0" err="1">
                <a:solidFill>
                  <a:schemeClr val="tx1"/>
                </a:solidFill>
                <a:effectLst/>
                <a:latin typeface="+mn-lt"/>
                <a:ea typeface="+mn-ea"/>
                <a:cs typeface="+mn-cs"/>
                <a:hlinkClick r:id="rId3" tooltip="Українська мова"/>
              </a:rPr>
              <a:t>укр</a:t>
            </a:r>
            <a:r>
              <a:rPr lang="en-US" sz="1200" u="sng" kern="1200" dirty="0">
                <a:solidFill>
                  <a:schemeClr val="tx1"/>
                </a:solidFill>
                <a:effectLst/>
                <a:latin typeface="+mn-lt"/>
                <a:ea typeface="+mn-ea"/>
                <a:cs typeface="+mn-cs"/>
                <a:hlinkClick r:id="rId3" tooltip="Українська мова"/>
              </a:rPr>
              <a:t>.</a:t>
            </a:r>
            <a:r>
              <a:rPr lang="en-US" sz="1200" kern="1200" dirty="0">
                <a:solidFill>
                  <a:schemeClr val="tx1"/>
                </a:solidFill>
                <a:effectLst/>
                <a:latin typeface="+mn-lt"/>
                <a:ea typeface="+mn-ea"/>
                <a:cs typeface="+mn-cs"/>
              </a:rPr>
              <a:t> </a:t>
            </a:r>
            <a:r>
              <a:rPr lang="uk-UA" sz="1200" i="1" kern="1200" dirty="0">
                <a:solidFill>
                  <a:schemeClr val="tx1"/>
                </a:solidFill>
                <a:effectLst/>
                <a:latin typeface="+mn-lt"/>
                <a:ea typeface="+mn-ea"/>
                <a:cs typeface="+mn-cs"/>
              </a:rPr>
              <a:t>Загальні заголовки</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використовуються</a:t>
            </a:r>
            <a:r>
              <a:rPr lang="en-US" sz="1200" kern="1200" dirty="0">
                <a:solidFill>
                  <a:schemeClr val="tx1"/>
                </a:solidFill>
                <a:effectLst/>
                <a:latin typeface="+mn-lt"/>
                <a:ea typeface="+mn-ea"/>
                <a:cs typeface="+mn-cs"/>
              </a:rPr>
              <a:t> в </a:t>
            </a:r>
            <a:r>
              <a:rPr lang="en-US" sz="1200" kern="1200" dirty="0" err="1">
                <a:solidFill>
                  <a:schemeClr val="tx1"/>
                </a:solidFill>
                <a:effectLst/>
                <a:latin typeface="+mn-lt"/>
                <a:ea typeface="+mn-ea"/>
                <a:cs typeface="+mn-cs"/>
              </a:rPr>
              <a:t>запитах</a:t>
            </a:r>
            <a:r>
              <a:rPr lang="en-US" sz="1200" kern="1200" dirty="0">
                <a:solidFill>
                  <a:schemeClr val="tx1"/>
                </a:solidFill>
                <a:effectLst/>
                <a:latin typeface="+mn-lt"/>
                <a:ea typeface="+mn-ea"/>
                <a:cs typeface="+mn-cs"/>
              </a:rPr>
              <a:t> і </a:t>
            </a:r>
            <a:r>
              <a:rPr lang="en-US" sz="1200" kern="1200" dirty="0" err="1">
                <a:solidFill>
                  <a:schemeClr val="tx1"/>
                </a:solidFill>
                <a:effectLst/>
                <a:latin typeface="+mn-lt"/>
                <a:ea typeface="+mn-ea"/>
                <a:cs typeface="+mn-cs"/>
              </a:rPr>
              <a:t>відповідях</a:t>
            </a:r>
            <a:r>
              <a:rPr lang="en-US" sz="1200" kern="1200" dirty="0">
                <a:solidFill>
                  <a:schemeClr val="tx1"/>
                </a:solidFill>
                <a:effectLst/>
                <a:latin typeface="+mn-lt"/>
                <a:ea typeface="+mn-ea"/>
                <a:cs typeface="+mn-cs"/>
              </a:rPr>
              <a:t>.</a:t>
            </a:r>
          </a:p>
          <a:p>
            <a:pPr lvl="0"/>
            <a:r>
              <a:rPr lang="en-US" sz="1200" kern="1200" dirty="0">
                <a:solidFill>
                  <a:schemeClr val="tx1"/>
                </a:solidFill>
                <a:effectLst/>
                <a:latin typeface="+mn-lt"/>
                <a:ea typeface="+mn-ea"/>
                <a:cs typeface="+mn-cs"/>
              </a:rPr>
              <a:t>Request Headers — (</a:t>
            </a:r>
            <a:r>
              <a:rPr lang="en-US" sz="1200" u="sng" kern="1200" dirty="0" err="1">
                <a:solidFill>
                  <a:schemeClr val="tx1"/>
                </a:solidFill>
                <a:effectLst/>
                <a:latin typeface="+mn-lt"/>
                <a:ea typeface="+mn-ea"/>
                <a:cs typeface="+mn-cs"/>
                <a:hlinkClick r:id="rId3" tooltip="Українська мова"/>
              </a:rPr>
              <a:t>укр</a:t>
            </a:r>
            <a:r>
              <a:rPr lang="en-US" sz="1200" u="sng" kern="1200" dirty="0">
                <a:solidFill>
                  <a:schemeClr val="tx1"/>
                </a:solidFill>
                <a:effectLst/>
                <a:latin typeface="+mn-lt"/>
                <a:ea typeface="+mn-ea"/>
                <a:cs typeface="+mn-cs"/>
                <a:hlinkClick r:id="rId3" tooltip="Українська мова"/>
              </a:rPr>
              <a:t>.</a:t>
            </a:r>
            <a:r>
              <a:rPr lang="en-US" sz="1200" kern="1200" dirty="0">
                <a:solidFill>
                  <a:schemeClr val="tx1"/>
                </a:solidFill>
                <a:effectLst/>
                <a:latin typeface="+mn-lt"/>
                <a:ea typeface="+mn-ea"/>
                <a:cs typeface="+mn-cs"/>
              </a:rPr>
              <a:t> </a:t>
            </a:r>
            <a:r>
              <a:rPr lang="uk-UA" sz="1200" i="1" kern="1200" dirty="0">
                <a:solidFill>
                  <a:schemeClr val="tx1"/>
                </a:solidFill>
                <a:effectLst/>
                <a:latin typeface="+mn-lt"/>
                <a:ea typeface="+mn-ea"/>
                <a:cs typeface="+mn-cs"/>
              </a:rPr>
              <a:t>Заголовки запиту</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використовуються</a:t>
            </a:r>
            <a:r>
              <a:rPr lang="en-US" sz="1200" kern="1200" dirty="0">
                <a:solidFill>
                  <a:schemeClr val="tx1"/>
                </a:solidFill>
                <a:effectLst/>
                <a:latin typeface="+mn-lt"/>
                <a:ea typeface="+mn-ea"/>
                <a:cs typeface="+mn-cs"/>
              </a:rPr>
              <a:t> в </a:t>
            </a:r>
            <a:r>
              <a:rPr lang="en-US" sz="1200" kern="1200" dirty="0" err="1">
                <a:solidFill>
                  <a:schemeClr val="tx1"/>
                </a:solidFill>
                <a:effectLst/>
                <a:latin typeface="+mn-lt"/>
                <a:ea typeface="+mn-ea"/>
                <a:cs typeface="+mn-cs"/>
              </a:rPr>
              <a:t>запитах</a:t>
            </a:r>
            <a:r>
              <a:rPr lang="en-US" sz="1200" kern="1200" dirty="0">
                <a:solidFill>
                  <a:schemeClr val="tx1"/>
                </a:solidFill>
                <a:effectLst/>
                <a:latin typeface="+mn-lt"/>
                <a:ea typeface="+mn-ea"/>
                <a:cs typeface="+mn-cs"/>
              </a:rPr>
              <a:t>.</a:t>
            </a:r>
          </a:p>
          <a:p>
            <a:pPr lvl="0"/>
            <a:r>
              <a:rPr lang="en-US" sz="1200" kern="1200" dirty="0">
                <a:solidFill>
                  <a:schemeClr val="tx1"/>
                </a:solidFill>
                <a:effectLst/>
                <a:latin typeface="+mn-lt"/>
                <a:ea typeface="+mn-ea"/>
                <a:cs typeface="+mn-cs"/>
              </a:rPr>
              <a:t>Response Headers — (</a:t>
            </a:r>
            <a:r>
              <a:rPr lang="en-US" sz="1200" u="sng" kern="1200" dirty="0" err="1">
                <a:solidFill>
                  <a:schemeClr val="tx1"/>
                </a:solidFill>
                <a:effectLst/>
                <a:latin typeface="+mn-lt"/>
                <a:ea typeface="+mn-ea"/>
                <a:cs typeface="+mn-cs"/>
                <a:hlinkClick r:id="rId3" tooltip="Українська мова"/>
              </a:rPr>
              <a:t>укр</a:t>
            </a:r>
            <a:r>
              <a:rPr lang="en-US" sz="1200" u="sng" kern="1200" dirty="0">
                <a:solidFill>
                  <a:schemeClr val="tx1"/>
                </a:solidFill>
                <a:effectLst/>
                <a:latin typeface="+mn-lt"/>
                <a:ea typeface="+mn-ea"/>
                <a:cs typeface="+mn-cs"/>
                <a:hlinkClick r:id="rId3" tooltip="Українська мова"/>
              </a:rPr>
              <a:t>.</a:t>
            </a:r>
            <a:r>
              <a:rPr lang="en-US" sz="1200" kern="1200" dirty="0">
                <a:solidFill>
                  <a:schemeClr val="tx1"/>
                </a:solidFill>
                <a:effectLst/>
                <a:latin typeface="+mn-lt"/>
                <a:ea typeface="+mn-ea"/>
                <a:cs typeface="+mn-cs"/>
              </a:rPr>
              <a:t> </a:t>
            </a:r>
            <a:r>
              <a:rPr lang="uk-UA" sz="1200" i="1" kern="1200" dirty="0">
                <a:solidFill>
                  <a:schemeClr val="tx1"/>
                </a:solidFill>
                <a:effectLst/>
                <a:latin typeface="+mn-lt"/>
                <a:ea typeface="+mn-ea"/>
                <a:cs typeface="+mn-cs"/>
              </a:rPr>
              <a:t>Заголовки відповіді</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використовуються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тільки</a:t>
            </a:r>
            <a:r>
              <a:rPr lang="en-US" sz="1200" kern="1200" dirty="0">
                <a:solidFill>
                  <a:schemeClr val="tx1"/>
                </a:solidFill>
                <a:effectLst/>
                <a:latin typeface="+mn-lt"/>
                <a:ea typeface="+mn-ea"/>
                <a:cs typeface="+mn-cs"/>
              </a:rPr>
              <a:t> у </a:t>
            </a:r>
            <a:r>
              <a:rPr lang="en-US" sz="1200" kern="1200" dirty="0" err="1">
                <a:solidFill>
                  <a:schemeClr val="tx1"/>
                </a:solidFill>
                <a:effectLst/>
                <a:latin typeface="+mn-lt"/>
                <a:ea typeface="+mn-ea"/>
                <a:cs typeface="+mn-cs"/>
              </a:rPr>
              <a:t>відповідях</a:t>
            </a:r>
            <a:r>
              <a:rPr lang="en-US" sz="1200" kern="1200" dirty="0">
                <a:solidFill>
                  <a:schemeClr val="tx1"/>
                </a:solidFill>
                <a:effectLst/>
                <a:latin typeface="+mn-lt"/>
                <a:ea typeface="+mn-ea"/>
                <a:cs typeface="+mn-cs"/>
              </a:rPr>
              <a:t>.</a:t>
            </a:r>
          </a:p>
          <a:p>
            <a:pPr lvl="0"/>
            <a:r>
              <a:rPr lang="en-US" sz="1200" kern="1200" dirty="0">
                <a:solidFill>
                  <a:schemeClr val="tx1"/>
                </a:solidFill>
                <a:effectLst/>
                <a:latin typeface="+mn-lt"/>
                <a:ea typeface="+mn-ea"/>
                <a:cs typeface="+mn-cs"/>
              </a:rPr>
              <a:t>Entity Headers — (</a:t>
            </a:r>
            <a:r>
              <a:rPr lang="en-US" sz="1200" u="sng" kern="1200" dirty="0" err="1">
                <a:solidFill>
                  <a:schemeClr val="tx1"/>
                </a:solidFill>
                <a:effectLst/>
                <a:latin typeface="+mn-lt"/>
                <a:ea typeface="+mn-ea"/>
                <a:cs typeface="+mn-cs"/>
                <a:hlinkClick r:id="rId3" tooltip="Українська мова"/>
              </a:rPr>
              <a:t>укр</a:t>
            </a:r>
            <a:r>
              <a:rPr lang="en-US" sz="1200" u="sng" kern="1200" dirty="0">
                <a:solidFill>
                  <a:schemeClr val="tx1"/>
                </a:solidFill>
                <a:effectLst/>
                <a:latin typeface="+mn-lt"/>
                <a:ea typeface="+mn-ea"/>
                <a:cs typeface="+mn-cs"/>
                <a:hlinkClick r:id="rId3" tooltip="Українська мова"/>
              </a:rPr>
              <a:t>.</a:t>
            </a:r>
            <a:r>
              <a:rPr lang="en-US" sz="1200" kern="1200" dirty="0">
                <a:solidFill>
                  <a:schemeClr val="tx1"/>
                </a:solidFill>
                <a:effectLst/>
                <a:latin typeface="+mn-lt"/>
                <a:ea typeface="+mn-ea"/>
                <a:cs typeface="+mn-cs"/>
              </a:rPr>
              <a:t> </a:t>
            </a:r>
            <a:r>
              <a:rPr lang="uk-UA" sz="1200" i="1" kern="1200" dirty="0">
                <a:solidFill>
                  <a:schemeClr val="tx1"/>
                </a:solidFill>
                <a:effectLst/>
                <a:latin typeface="+mn-lt"/>
                <a:ea typeface="+mn-ea"/>
                <a:cs typeface="+mn-cs"/>
              </a:rPr>
              <a:t>Заголовки сутності</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супроводжують</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кожну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сутність</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повідомлення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Використовуються</a:t>
            </a:r>
            <a:r>
              <a:rPr lang="en-US" sz="1200" kern="1200" dirty="0">
                <a:solidFill>
                  <a:schemeClr val="tx1"/>
                </a:solidFill>
                <a:effectLst/>
                <a:latin typeface="+mn-lt"/>
                <a:ea typeface="+mn-ea"/>
                <a:cs typeface="+mn-cs"/>
              </a:rPr>
              <a:t> в </a:t>
            </a:r>
            <a:r>
              <a:rPr lang="en-US" sz="1200" kern="1200" dirty="0" err="1">
                <a:solidFill>
                  <a:schemeClr val="tx1"/>
                </a:solidFill>
                <a:effectLst/>
                <a:latin typeface="+mn-lt"/>
                <a:ea typeface="+mn-ea"/>
                <a:cs typeface="+mn-cs"/>
              </a:rPr>
              <a:t>запитах</a:t>
            </a:r>
            <a:r>
              <a:rPr lang="en-US" sz="1200" kern="1200" dirty="0">
                <a:solidFill>
                  <a:schemeClr val="tx1"/>
                </a:solidFill>
                <a:effectLst/>
                <a:latin typeface="+mn-lt"/>
                <a:ea typeface="+mn-ea"/>
                <a:cs typeface="+mn-cs"/>
              </a:rPr>
              <a:t> і </a:t>
            </a:r>
            <a:r>
              <a:rPr lang="en-US" sz="1200" kern="1200" dirty="0" err="1">
                <a:solidFill>
                  <a:schemeClr val="tx1"/>
                </a:solidFill>
                <a:effectLst/>
                <a:latin typeface="+mn-lt"/>
                <a:ea typeface="+mn-ea"/>
                <a:cs typeface="+mn-cs"/>
              </a:rPr>
              <a:t>відповідях</a:t>
            </a:r>
            <a:r>
              <a:rPr lang="en-US" sz="1200" kern="1200" dirty="0">
                <a:solidFill>
                  <a:schemeClr val="tx1"/>
                </a:solidFill>
                <a:effectLst/>
                <a:latin typeface="+mn-lt"/>
                <a:ea typeface="+mn-ea"/>
                <a:cs typeface="+mn-cs"/>
              </a:rPr>
              <a:t>.</a:t>
            </a:r>
          </a:p>
          <a:p>
            <a:pPr lvl="0"/>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Саме</a:t>
            </a:r>
            <a:r>
              <a:rPr lang="en-US" sz="1200" kern="1200" dirty="0">
                <a:solidFill>
                  <a:schemeClr val="tx1"/>
                </a:solidFill>
                <a:effectLst/>
                <a:latin typeface="+mn-lt"/>
                <a:ea typeface="+mn-ea"/>
                <a:cs typeface="+mn-cs"/>
              </a:rPr>
              <a:t> в </a:t>
            </a:r>
            <a:r>
              <a:rPr lang="en-US" sz="1200" kern="1200" dirty="0" err="1">
                <a:solidFill>
                  <a:schemeClr val="tx1"/>
                </a:solidFill>
                <a:effectLst/>
                <a:latin typeface="+mn-lt"/>
                <a:ea typeface="+mn-ea"/>
                <a:cs typeface="+mn-cs"/>
              </a:rPr>
              <a:t>такому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порядку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рекомендується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надсилати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заголовки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одержувачу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програмно</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це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не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має</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значення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однак</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дає</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зручність</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при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налагодженні</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Сутності</a:t>
            </a:r>
            <a:r>
              <a:rPr lang="en-US" sz="1200" kern="1200" dirty="0">
                <a:solidFill>
                  <a:schemeClr val="tx1"/>
                </a:solidFill>
                <a:effectLst/>
                <a:latin typeface="+mn-lt"/>
                <a:ea typeface="+mn-ea"/>
                <a:cs typeface="+mn-cs"/>
              </a:rPr>
              <a:t> і, </a:t>
            </a:r>
            <a:r>
              <a:rPr lang="en-US" sz="1200" kern="1200" dirty="0" err="1">
                <a:solidFill>
                  <a:schemeClr val="tx1"/>
                </a:solidFill>
                <a:effectLst/>
                <a:latin typeface="+mn-lt"/>
                <a:ea typeface="+mn-ea"/>
                <a:cs typeface="+mn-cs"/>
              </a:rPr>
              <a:t>відповідно</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їх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заголовки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можуть</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перебувати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як</a:t>
            </a:r>
            <a:r>
              <a:rPr lang="en-US" sz="1200" kern="1200" dirty="0">
                <a:solidFill>
                  <a:schemeClr val="tx1"/>
                </a:solidFill>
                <a:effectLst/>
                <a:latin typeface="+mn-lt"/>
                <a:ea typeface="+mn-ea"/>
                <a:cs typeface="+mn-cs"/>
              </a:rPr>
              <a:t> у </a:t>
            </a:r>
            <a:r>
              <a:rPr lang="en-US" sz="1200" kern="1200" dirty="0" err="1">
                <a:solidFill>
                  <a:schemeClr val="tx1"/>
                </a:solidFill>
                <a:effectLst/>
                <a:latin typeface="+mn-lt"/>
                <a:ea typeface="+mn-ea"/>
                <a:cs typeface="+mn-cs"/>
              </a:rPr>
              <a:t>запитах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так</a:t>
            </a:r>
            <a:r>
              <a:rPr lang="en-US" sz="1200" kern="1200" dirty="0">
                <a:solidFill>
                  <a:schemeClr val="tx1"/>
                </a:solidFill>
                <a:effectLst/>
                <a:latin typeface="+mn-lt"/>
                <a:ea typeface="+mn-ea"/>
                <a:cs typeface="+mn-cs"/>
              </a:rPr>
              <a:t> і у </a:t>
            </a:r>
            <a:r>
              <a:rPr lang="en-US" sz="1200" kern="1200" dirty="0" err="1">
                <a:solidFill>
                  <a:schemeClr val="tx1"/>
                </a:solidFill>
                <a:effectLst/>
                <a:latin typeface="+mn-lt"/>
                <a:ea typeface="+mn-ea"/>
                <a:cs typeface="+mn-cs"/>
              </a:rPr>
              <a:t>відповідях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при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цьому</a:t>
            </a:r>
            <a:r>
              <a:rPr lang="en-US" sz="1200" kern="1200" dirty="0">
                <a:solidFill>
                  <a:schemeClr val="tx1"/>
                </a:solidFill>
                <a:effectLst/>
                <a:latin typeface="+mn-lt"/>
                <a:ea typeface="+mn-ea"/>
                <a:cs typeface="+mn-cs"/>
              </a:rPr>
              <a:t> у </a:t>
            </a:r>
            <a:r>
              <a:rPr lang="en-US" sz="1200" kern="1200" dirty="0" err="1">
                <a:solidFill>
                  <a:schemeClr val="tx1"/>
                </a:solidFill>
                <a:effectLst/>
                <a:latin typeface="+mn-lt"/>
                <a:ea typeface="+mn-ea"/>
                <a:cs typeface="+mn-cs"/>
              </a:rPr>
              <a:t>відповіді</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деякі</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заголовки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можуть</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бути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присутніми</a:t>
            </a:r>
            <a:r>
              <a:rPr lang="en-US" sz="1200" kern="1200" dirty="0">
                <a:solidFill>
                  <a:schemeClr val="tx1"/>
                </a:solidFill>
                <a:effectLst/>
                <a:latin typeface="+mn-lt"/>
                <a:ea typeface="+mn-ea"/>
                <a:cs typeface="+mn-cs"/>
              </a:rPr>
              <a:t>, а в </a:t>
            </a:r>
            <a:r>
              <a:rPr lang="en-US" sz="1200" kern="1200" dirty="0" err="1">
                <a:solidFill>
                  <a:schemeClr val="tx1"/>
                </a:solidFill>
                <a:effectLst/>
                <a:latin typeface="+mn-lt"/>
                <a:ea typeface="+mn-ea"/>
                <a:cs typeface="+mn-cs"/>
              </a:rPr>
              <a:t>запиті</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відсутні</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або</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навпаки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Слід</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зазначити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що</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деякі</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заголовки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можуть</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відноситися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відразу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до</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кількох</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груп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наприклад</a:t>
            </a:r>
            <a:r>
              <a:rPr lang="en-US" sz="1200" kern="1200" dirty="0">
                <a:solidFill>
                  <a:schemeClr val="tx1"/>
                </a:solidFill>
                <a:effectLst/>
                <a:latin typeface="+mn-lt"/>
                <a:ea typeface="+mn-ea"/>
                <a:cs typeface="+mn-cs"/>
              </a:rPr>
              <a:t>, Content-Disposition).</a:t>
            </a:r>
          </a:p>
          <a:p>
            <a:endParaRPr lang="en-US" dirty="0"/>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38</a:t>
            </a:fld>
            <a:endParaRPr lang="en-US"/>
          </a:p>
        </p:txBody>
      </p:sp>
    </p:spTree>
    <p:extLst>
      <p:ext uri="{BB962C8B-B14F-4D97-AF65-F5344CB8AC3E}">
        <p14:creationId xmlns:p14="http://schemas.microsoft.com/office/powerpoint/2010/main" val="37324890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uk-UA" sz="1200" b="0" i="0" kern="1200" dirty="0">
                <a:solidFill>
                  <a:schemeClr val="tx1"/>
                </a:solidFill>
                <a:effectLst/>
                <a:latin typeface="+mn-lt"/>
                <a:ea typeface="+mn-ea"/>
                <a:cs typeface="+mn-cs"/>
              </a:rPr>
              <a:t>Сучасна архітектура додатків і її розробка постійно вдосконалюються в обох можливостях інтерфейсу і бекенда.</a:t>
            </a:r>
          </a:p>
          <a:p>
            <a:pPr fontAlgn="base"/>
            <a:endParaRPr lang="en-US"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Зокрема, на серверній або серверній стороні існують численні підходи до архітектури розробки додатків, які виникають для вирішення та розв'язання поточних потреб розвитку, таких як мікросервіси, архітектури без серверів і програми для однієї сторінки. Далі ми більш детально поговоримо про різні типи архітектур веб-додатків.</a:t>
            </a:r>
          </a:p>
          <a:p>
            <a:pPr fontAlgn="base"/>
            <a:endParaRPr lang="en-US"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За останні кілька років переважною платформою для надання контенту та послуг стала мережа. Таким чином, компанії всіх форм і розмірів повинні були бути онлайн і бути присутніми для своїх перспектив і постійних клієнтів.</a:t>
            </a:r>
          </a:p>
        </p:txBody>
      </p:sp>
      <p:sp>
        <p:nvSpPr>
          <p:cNvPr id="4" name="Slide Number Placeholder 3"/>
          <p:cNvSpPr>
            <a:spLocks noGrp="1"/>
          </p:cNvSpPr>
          <p:nvPr>
            <p:ph type="sldNum" sz="quarter" idx="5"/>
          </p:nvPr>
        </p:nvSpPr>
        <p:spPr/>
        <p:txBody>
          <a:bodyPr/>
          <a:lstStyle/>
          <a:p>
            <a:fld id="{9016552F-5601-49DD-82CF-316E986FEE33}" type="slidenum">
              <a:rPr lang="en-US" smtClean="0"/>
              <a:t>5</a:t>
            </a:fld>
            <a:endParaRPr lang="en-US"/>
          </a:p>
        </p:txBody>
      </p:sp>
    </p:spTree>
    <p:extLst>
      <p:ext uri="{BB962C8B-B14F-4D97-AF65-F5344CB8AC3E}">
        <p14:creationId xmlns:p14="http://schemas.microsoft.com/office/powerpoint/2010/main" val="42125447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kern="1200" dirty="0" err="1">
                <a:solidFill>
                  <a:schemeClr val="tx1"/>
                </a:solidFill>
                <a:effectLst/>
                <a:latin typeface="+mn-lt"/>
                <a:ea typeface="+mn-ea"/>
                <a:cs typeface="+mn-cs"/>
              </a:rPr>
              <a:t>Основні</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заголовки</a:t>
            </a:r>
            <a:r>
              <a:rPr lang="en-US" sz="1200" kern="1200" dirty="0">
                <a:solidFill>
                  <a:schemeClr val="tx1"/>
                </a:solidFill>
                <a:effectLst/>
                <a:latin typeface="+mn-lt"/>
                <a:ea typeface="+mn-ea"/>
                <a:cs typeface="+mn-cs"/>
              </a:rPr>
              <a:t> (</a:t>
            </a:r>
            <a:r>
              <a:rPr lang="en-US" sz="1200" u="sng" kern="1200" dirty="0" err="1">
                <a:solidFill>
                  <a:schemeClr val="tx1"/>
                </a:solidFill>
                <a:effectLst/>
                <a:latin typeface="+mn-lt"/>
                <a:ea typeface="+mn-ea"/>
                <a:cs typeface="+mn-cs"/>
                <a:hlinkClick r:id="rId3" tooltip="Англійська мова"/>
              </a:rPr>
              <a:t>англ</a:t>
            </a:r>
            <a:r>
              <a:rPr lang="en-US" sz="1200" u="sng" kern="1200" dirty="0">
                <a:solidFill>
                  <a:schemeClr val="tx1"/>
                </a:solidFill>
                <a:effectLst/>
                <a:latin typeface="+mn-lt"/>
                <a:ea typeface="+mn-ea"/>
                <a:cs typeface="+mn-cs"/>
                <a:hlinkClick r:id="rId3" tooltip="Англійська мова"/>
              </a:rPr>
              <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General Headers</a:t>
            </a:r>
            <a:r>
              <a:rPr lang="en-US" sz="1200" kern="1200" dirty="0">
                <a:solidFill>
                  <a:schemeClr val="tx1"/>
                </a:solidFill>
                <a:effectLst/>
                <a:latin typeface="+mn-lt"/>
                <a:ea typeface="+mn-ea"/>
                <a:cs typeface="+mn-cs"/>
              </a:rPr>
              <a:t>) є </a:t>
            </a:r>
            <a:r>
              <a:rPr lang="en-US" sz="1200" kern="1200" dirty="0" err="1">
                <a:solidFill>
                  <a:schemeClr val="tx1"/>
                </a:solidFill>
                <a:effectLst/>
                <a:latin typeface="+mn-lt"/>
                <a:ea typeface="+mn-ea"/>
                <a:cs typeface="+mn-cs"/>
              </a:rPr>
              <a:t>основними</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для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запитів</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клієнта</a:t>
            </a:r>
            <a:r>
              <a:rPr lang="en-US" sz="1200" kern="1200" dirty="0">
                <a:solidFill>
                  <a:schemeClr val="tx1"/>
                </a:solidFill>
                <a:effectLst/>
                <a:latin typeface="+mn-lt"/>
                <a:ea typeface="+mn-ea"/>
                <a:cs typeface="+mn-cs"/>
              </a:rPr>
              <a:t> і </a:t>
            </a:r>
            <a:r>
              <a:rPr lang="en-US" sz="1200" kern="1200" dirty="0" err="1">
                <a:solidFill>
                  <a:schemeClr val="tx1"/>
                </a:solidFill>
                <a:effectLst/>
                <a:latin typeface="+mn-lt"/>
                <a:ea typeface="+mn-ea"/>
                <a:cs typeface="+mn-cs"/>
              </a:rPr>
              <a:t>відповідей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сервера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Більша</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частина</a:t>
            </a:r>
            <a:r>
              <a:rPr lang="en-US" sz="1200" kern="1200" dirty="0">
                <a:solidFill>
                  <a:schemeClr val="tx1"/>
                </a:solidFill>
                <a:effectLst/>
                <a:latin typeface="+mn-lt"/>
                <a:ea typeface="+mn-ea"/>
                <a:cs typeface="+mn-cs"/>
              </a:rPr>
              <a:t> з </a:t>
            </a:r>
            <a:r>
              <a:rPr lang="en-US" sz="1200" kern="1200" dirty="0" err="1">
                <a:solidFill>
                  <a:schemeClr val="tx1"/>
                </a:solidFill>
                <a:effectLst/>
                <a:latin typeface="+mn-lt"/>
                <a:ea typeface="+mn-ea"/>
                <a:cs typeface="+mn-cs"/>
              </a:rPr>
              <a:t>них</a:t>
            </a:r>
            <a:r>
              <a:rPr lang="en-US" sz="1200" kern="1200" dirty="0">
                <a:solidFill>
                  <a:schemeClr val="tx1"/>
                </a:solidFill>
                <a:effectLst/>
                <a:latin typeface="+mn-lt"/>
                <a:ea typeface="+mn-ea"/>
                <a:cs typeface="+mn-cs"/>
              </a:rPr>
              <a:t> є </a:t>
            </a:r>
            <a:r>
              <a:rPr lang="en-US" sz="1200" kern="1200" dirty="0" err="1">
                <a:solidFill>
                  <a:schemeClr val="tx1"/>
                </a:solidFill>
                <a:effectLst/>
                <a:latin typeface="+mn-lt"/>
                <a:ea typeface="+mn-ea"/>
                <a:cs typeface="+mn-cs"/>
              </a:rPr>
              <a:t>обов'язковими</a:t>
            </a:r>
            <a:r>
              <a:rPr lang="en-US" sz="1200" kern="1200" dirty="0">
                <a:solidFill>
                  <a:schemeClr val="tx1"/>
                </a:solidFill>
                <a:effectLst/>
                <a:latin typeface="+mn-lt"/>
                <a:ea typeface="+mn-ea"/>
                <a:cs typeface="+mn-cs"/>
              </a:rPr>
              <a:t>.</a:t>
            </a:r>
          </a:p>
          <a:p>
            <a:endParaRPr lang="en-US" dirty="0"/>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39</a:t>
            </a:fld>
            <a:endParaRPr lang="en-US"/>
          </a:p>
        </p:txBody>
      </p:sp>
    </p:spTree>
    <p:extLst>
      <p:ext uri="{BB962C8B-B14F-4D97-AF65-F5344CB8AC3E}">
        <p14:creationId xmlns:p14="http://schemas.microsoft.com/office/powerpoint/2010/main" val="12547790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REST</a:t>
            </a:r>
            <a:r>
              <a:rPr lang="ru-RU" sz="1200" b="0" i="0" kern="1200" dirty="0">
                <a:solidFill>
                  <a:schemeClr val="tx1"/>
                </a:solidFill>
                <a:effectLst/>
                <a:latin typeface="+mn-lt"/>
                <a:ea typeface="+mn-ea"/>
                <a:cs typeface="+mn-cs"/>
              </a:rPr>
              <a:t> — це архітектурний стиль для розподілених гіпертекстових систем.</a:t>
            </a:r>
            <a:endParaRPr lang="en-US" sz="1200" b="0" i="0" kern="1200" dirty="0">
              <a:solidFill>
                <a:schemeClr val="tx1"/>
              </a:solidFill>
              <a:effectLst/>
              <a:latin typeface="+mn-lt"/>
              <a:ea typeface="+mn-ea"/>
              <a:cs typeface="+mn-cs"/>
            </a:endParaRPr>
          </a:p>
          <a:p>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REST</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передача репрезентативного стану») — підхід до </a:t>
            </a:r>
            <a:r>
              <a:rPr lang="uk-UA" sz="1200" b="0" i="0" u="none" strike="noStrike" kern="1200" dirty="0">
                <a:solidFill>
                  <a:schemeClr val="tx1"/>
                </a:solidFill>
                <a:effectLst/>
                <a:latin typeface="+mn-lt"/>
                <a:ea typeface="+mn-ea"/>
                <a:cs typeface="+mn-cs"/>
                <a:hlinkClick r:id="rId3" tooltip="Архітектура програмного забезпечення"/>
              </a:rPr>
              <a:t>архітектури</a:t>
            </a:r>
            <a:r>
              <a:rPr lang="uk-UA" sz="1200" b="0" i="0" u="none" strike="noStrike" kern="1200" dirty="0">
                <a:solidFill>
                  <a:schemeClr val="tx1"/>
                </a:solidFill>
                <a:effectLst/>
                <a:latin typeface="+mn-lt"/>
                <a:ea typeface="+mn-ea"/>
                <a:cs typeface="+mn-cs"/>
                <a:hlinkClick r:id="rId4" tooltip="Комп'ютерна мережа"/>
              </a:rPr>
              <a:t>мережевих протоколів</a:t>
            </a:r>
            <a:r>
              <a:rPr lang="uk-UA" sz="1200" b="0" i="0" kern="1200" dirty="0">
                <a:solidFill>
                  <a:schemeClr val="tx1"/>
                </a:solidFill>
                <a:effectLst/>
                <a:latin typeface="+mn-lt"/>
                <a:ea typeface="+mn-ea"/>
                <a:cs typeface="+mn-cs"/>
              </a:rPr>
              <a:t>, які забезпечують доступ до інформаційних ресурсів. Був описаний і популяризований 2000 року </a:t>
            </a:r>
            <a:r>
              <a:rPr lang="uk-UA" sz="1200" b="0" i="0" u="none" strike="noStrike" kern="1200" dirty="0">
                <a:solidFill>
                  <a:schemeClr val="tx1"/>
                </a:solidFill>
                <a:effectLst/>
                <a:latin typeface="+mn-lt"/>
                <a:ea typeface="+mn-ea"/>
                <a:cs typeface="+mn-cs"/>
                <a:hlinkClick r:id="rId5" tooltip="Рой Філдінг"/>
              </a:rPr>
              <a:t>Роєм Філдінгом</a:t>
            </a:r>
            <a:r>
              <a:rPr lang="uk-UA" sz="1200" b="0" i="0" kern="1200" dirty="0">
                <a:solidFill>
                  <a:schemeClr val="tx1"/>
                </a:solidFill>
                <a:effectLst/>
                <a:latin typeface="+mn-lt"/>
                <a:ea typeface="+mn-ea"/>
                <a:cs typeface="+mn-cs"/>
              </a:rPr>
              <a:t>, одним із творців протоколу </a:t>
            </a:r>
            <a:r>
              <a:rPr lang="en-US" sz="1200" b="0" i="0" u="none" strike="noStrike" kern="1200" dirty="0">
                <a:solidFill>
                  <a:schemeClr val="tx1"/>
                </a:solidFill>
                <a:effectLst/>
                <a:latin typeface="+mn-lt"/>
                <a:ea typeface="+mn-ea"/>
                <a:cs typeface="+mn-cs"/>
                <a:hlinkClick r:id="rId6" tooltip="HTTP"/>
              </a:rPr>
              <a:t>HTTP</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В основі </a:t>
            </a:r>
            <a:r>
              <a:rPr lang="en-US" sz="1200" b="0" i="0" kern="1200" dirty="0">
                <a:solidFill>
                  <a:schemeClr val="tx1"/>
                </a:solidFill>
                <a:effectLst/>
                <a:latin typeface="+mn-lt"/>
                <a:ea typeface="+mn-ea"/>
                <a:cs typeface="+mn-cs"/>
              </a:rPr>
              <a:t>REST </a:t>
            </a:r>
            <a:r>
              <a:rPr lang="uk-UA" sz="1200" b="0" i="0" kern="1200" dirty="0">
                <a:solidFill>
                  <a:schemeClr val="tx1"/>
                </a:solidFill>
                <a:effectLst/>
                <a:latin typeface="+mn-lt"/>
                <a:ea typeface="+mn-ea"/>
                <a:cs typeface="+mn-cs"/>
              </a:rPr>
              <a:t>закладено принципи функціонування </a:t>
            </a:r>
            <a:r>
              <a:rPr lang="uk-UA" sz="1200" b="0" i="0" u="none" strike="noStrike" kern="1200" dirty="0">
                <a:solidFill>
                  <a:schemeClr val="tx1"/>
                </a:solidFill>
                <a:effectLst/>
                <a:latin typeface="+mn-lt"/>
                <a:ea typeface="+mn-ea"/>
                <a:cs typeface="+mn-cs"/>
                <a:hlinkClick r:id="rId7" tooltip="Всесвітня павутина"/>
              </a:rPr>
              <a:t>Всесвітньої павутини</a:t>
            </a:r>
            <a:r>
              <a:rPr lang="uk-UA" sz="1200" b="0" i="0" kern="1200" dirty="0">
                <a:solidFill>
                  <a:schemeClr val="tx1"/>
                </a:solidFill>
                <a:effectLst/>
                <a:latin typeface="+mn-lt"/>
                <a:ea typeface="+mn-ea"/>
                <a:cs typeface="+mn-cs"/>
              </a:rPr>
              <a:t> і, зокрема, можливості </a:t>
            </a:r>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Філдінг розробив </a:t>
            </a:r>
            <a:r>
              <a:rPr lang="en-US" sz="1200" b="0" i="0" kern="1200" dirty="0">
                <a:solidFill>
                  <a:schemeClr val="tx1"/>
                </a:solidFill>
                <a:effectLst/>
                <a:latin typeface="+mn-lt"/>
                <a:ea typeface="+mn-ea"/>
                <a:cs typeface="+mn-cs"/>
              </a:rPr>
              <a:t>REST </a:t>
            </a:r>
            <a:r>
              <a:rPr lang="uk-UA" sz="1200" b="0" i="0" kern="1200" dirty="0">
                <a:solidFill>
                  <a:schemeClr val="tx1"/>
                </a:solidFill>
                <a:effectLst/>
                <a:latin typeface="+mn-lt"/>
                <a:ea typeface="+mn-ea"/>
                <a:cs typeface="+mn-cs"/>
              </a:rPr>
              <a:t>паралельно з </a:t>
            </a:r>
            <a:r>
              <a:rPr lang="en-US" sz="1200" b="0" i="0" kern="1200" dirty="0">
                <a:solidFill>
                  <a:schemeClr val="tx1"/>
                </a:solidFill>
                <a:effectLst/>
                <a:latin typeface="+mn-lt"/>
                <a:ea typeface="+mn-ea"/>
                <a:cs typeface="+mn-cs"/>
              </a:rPr>
              <a:t>HTTP 1.1 </a:t>
            </a:r>
            <a:r>
              <a:rPr lang="uk-UA" sz="1200" b="0" i="0" kern="1200" dirty="0">
                <a:solidFill>
                  <a:schemeClr val="tx1"/>
                </a:solidFill>
                <a:effectLst/>
                <a:latin typeface="+mn-lt"/>
                <a:ea typeface="+mn-ea"/>
                <a:cs typeface="+mn-cs"/>
              </a:rPr>
              <a:t>базуючись на попередньому протоколі </a:t>
            </a:r>
            <a:r>
              <a:rPr lang="en-US" sz="1200" b="0" i="0" kern="1200" dirty="0">
                <a:solidFill>
                  <a:schemeClr val="tx1"/>
                </a:solidFill>
                <a:effectLst/>
                <a:latin typeface="+mn-lt"/>
                <a:ea typeface="+mn-ea"/>
                <a:cs typeface="+mn-cs"/>
              </a:rPr>
              <a:t>HTTP 1.0.</a:t>
            </a:r>
          </a:p>
          <a:p>
            <a:endParaRPr lang="en-US" sz="1200" b="0" i="0" kern="1200" dirty="0">
              <a:solidFill>
                <a:schemeClr val="tx1"/>
              </a:solidFill>
              <a:effectLst/>
              <a:latin typeface="+mn-lt"/>
              <a:ea typeface="+mn-ea"/>
              <a:cs typeface="+mn-cs"/>
            </a:endParaRPr>
          </a:p>
          <a:p>
            <a:r>
              <a:rPr lang="uk-UA" sz="1200" b="0" i="0" kern="1200" dirty="0">
                <a:solidFill>
                  <a:schemeClr val="tx1"/>
                </a:solidFill>
                <a:effectLst/>
                <a:latin typeface="+mn-lt"/>
                <a:ea typeface="+mn-ea"/>
                <a:cs typeface="+mn-cs"/>
              </a:rPr>
              <a:t>Дані повинні передаватися у вигляді невеликої кількості стандартних форматів (наприклад, </a:t>
            </a:r>
            <a:r>
              <a:rPr lang="en-US" sz="1200" b="0" i="0" u="none" strike="noStrike" kern="1200" dirty="0">
                <a:solidFill>
                  <a:schemeClr val="tx1"/>
                </a:solidFill>
                <a:effectLst/>
                <a:latin typeface="+mn-lt"/>
                <a:ea typeface="+mn-ea"/>
                <a:cs typeface="+mn-cs"/>
                <a:hlinkClick r:id="rId8" tooltip="HTML"/>
              </a:rPr>
              <a:t>HTML</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9" tooltip="XML"/>
              </a:rPr>
              <a:t>XML</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10" tooltip="JSON"/>
              </a:rPr>
              <a:t>JSON</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Будь-який </a:t>
            </a:r>
            <a:r>
              <a:rPr lang="en-US" sz="1200" b="0" i="0" kern="1200" dirty="0">
                <a:solidFill>
                  <a:schemeClr val="tx1"/>
                </a:solidFill>
                <a:effectLst/>
                <a:latin typeface="+mn-lt"/>
                <a:ea typeface="+mn-ea"/>
                <a:cs typeface="+mn-cs"/>
              </a:rPr>
              <a:t>REST </a:t>
            </a:r>
            <a:r>
              <a:rPr lang="uk-UA" sz="1200" b="0" i="0" kern="1200" dirty="0">
                <a:solidFill>
                  <a:schemeClr val="tx1"/>
                </a:solidFill>
                <a:effectLst/>
                <a:latin typeface="+mn-lt"/>
                <a:ea typeface="+mn-ea"/>
                <a:cs typeface="+mn-cs"/>
              </a:rPr>
              <a:t>протокол (</a:t>
            </a:r>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в тому числі) повинен підтримувати </a:t>
            </a:r>
            <a:r>
              <a:rPr lang="uk-UA" sz="1200" b="0" i="0" u="none" strike="noStrike" kern="1200" dirty="0">
                <a:solidFill>
                  <a:schemeClr val="tx1"/>
                </a:solidFill>
                <a:effectLst/>
                <a:latin typeface="+mn-lt"/>
                <a:ea typeface="+mn-ea"/>
                <a:cs typeface="+mn-cs"/>
                <a:hlinkClick r:id="rId11" tooltip="Кешування"/>
              </a:rPr>
              <a:t>кешування</a:t>
            </a:r>
            <a:r>
              <a:rPr lang="uk-UA" sz="1200" b="0" i="0" kern="1200" dirty="0">
                <a:solidFill>
                  <a:schemeClr val="tx1"/>
                </a:solidFill>
                <a:effectLst/>
                <a:latin typeface="+mn-lt"/>
                <a:ea typeface="+mn-ea"/>
                <a:cs typeface="+mn-cs"/>
              </a:rPr>
              <a:t>, не повинен залежати від </a:t>
            </a:r>
            <a:r>
              <a:rPr lang="uk-UA" sz="1200" b="0" i="0" u="none" strike="noStrike" kern="1200" dirty="0">
                <a:solidFill>
                  <a:schemeClr val="tx1"/>
                </a:solidFill>
                <a:effectLst/>
                <a:latin typeface="+mn-lt"/>
                <a:ea typeface="+mn-ea"/>
                <a:cs typeface="+mn-cs"/>
                <a:hlinkClick r:id="rId12" tooltip="Мережевий рівень"/>
              </a:rPr>
              <a:t>мережевого прошарку</a:t>
            </a:r>
            <a:r>
              <a:rPr lang="uk-UA" sz="1200" b="0" i="0" kern="1200" dirty="0">
                <a:solidFill>
                  <a:schemeClr val="tx1"/>
                </a:solidFill>
                <a:effectLst/>
                <a:latin typeface="+mn-lt"/>
                <a:ea typeface="+mn-ea"/>
                <a:cs typeface="+mn-cs"/>
              </a:rPr>
              <a:t>, не повинен зберігати інформації про стан між парами «запит-відповідь». Стверджується, що такий підхід забезпечує </a:t>
            </a:r>
            <a:r>
              <a:rPr lang="uk-UA" sz="1200" b="0" i="0" u="none" strike="noStrike" kern="1200" dirty="0">
                <a:solidFill>
                  <a:schemeClr val="tx1"/>
                </a:solidFill>
                <a:effectLst/>
                <a:latin typeface="+mn-lt"/>
                <a:ea typeface="+mn-ea"/>
                <a:cs typeface="+mn-cs"/>
                <a:hlinkClick r:id="rId13" tooltip="Масштабовність"/>
              </a:rPr>
              <a:t>масштабовність</a:t>
            </a:r>
            <a:r>
              <a:rPr lang="uk-UA" sz="1200" b="0" i="0" kern="1200" dirty="0">
                <a:solidFill>
                  <a:schemeClr val="tx1"/>
                </a:solidFill>
                <a:effectLst/>
                <a:latin typeface="+mn-lt"/>
                <a:ea typeface="+mn-ea"/>
                <a:cs typeface="+mn-cs"/>
              </a:rPr>
              <a:t> системи і дозволяє їй еволюціонувати з новими вимогами.</a:t>
            </a:r>
          </a:p>
          <a:p>
            <a:r>
              <a:rPr lang="uk-UA" sz="1200" b="0" i="0" kern="1200" dirty="0">
                <a:solidFill>
                  <a:schemeClr val="tx1"/>
                </a:solidFill>
                <a:effectLst/>
                <a:latin typeface="+mn-lt"/>
                <a:ea typeface="+mn-ea"/>
                <a:cs typeface="+mn-cs"/>
              </a:rPr>
              <a:t>Антиподом </a:t>
            </a:r>
            <a:r>
              <a:rPr lang="en-US" sz="1200" b="0" i="0" kern="1200" dirty="0">
                <a:solidFill>
                  <a:schemeClr val="tx1"/>
                </a:solidFill>
                <a:effectLst/>
                <a:latin typeface="+mn-lt"/>
                <a:ea typeface="+mn-ea"/>
                <a:cs typeface="+mn-cs"/>
              </a:rPr>
              <a:t>REST </a:t>
            </a:r>
            <a:r>
              <a:rPr lang="uk-UA" sz="1200" b="0" i="0" kern="1200" dirty="0">
                <a:solidFill>
                  <a:schemeClr val="tx1"/>
                </a:solidFill>
                <a:effectLst/>
                <a:latin typeface="+mn-lt"/>
                <a:ea typeface="+mn-ea"/>
                <a:cs typeface="+mn-cs"/>
              </a:rPr>
              <a:t>є підхід, заснований на </a:t>
            </a:r>
            <a:r>
              <a:rPr lang="uk-UA" sz="1200" b="0" i="0" u="none" strike="noStrike" kern="1200" dirty="0">
                <a:solidFill>
                  <a:schemeClr val="tx1"/>
                </a:solidFill>
                <a:effectLst/>
                <a:latin typeface="+mn-lt"/>
                <a:ea typeface="+mn-ea"/>
                <a:cs typeface="+mn-cs"/>
                <a:hlinkClick r:id="rId14" tooltip="Виклик віддалених процедур"/>
              </a:rPr>
              <a:t>виклику віддалених процедур</a:t>
            </a:r>
            <a:r>
              <a:rPr lang="uk-UA"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15" tooltip="Remote Procedure Call"/>
              </a:rPr>
              <a:t>Remote Procedure Call</a:t>
            </a:r>
            <a:r>
              <a:rPr lang="en-US" sz="1200" b="0" i="0" kern="1200" dirty="0">
                <a:solidFill>
                  <a:schemeClr val="tx1"/>
                </a:solidFill>
                <a:effectLst/>
                <a:latin typeface="+mn-lt"/>
                <a:ea typeface="+mn-ea"/>
                <a:cs typeface="+mn-cs"/>
              </a:rPr>
              <a:t>, RPC). </a:t>
            </a:r>
            <a:r>
              <a:rPr lang="uk-UA" sz="1200" b="0" i="0" kern="1200" dirty="0">
                <a:solidFill>
                  <a:schemeClr val="tx1"/>
                </a:solidFill>
                <a:effectLst/>
                <a:latin typeface="+mn-lt"/>
                <a:ea typeface="+mn-ea"/>
                <a:cs typeface="+mn-cs"/>
              </a:rPr>
              <a:t>Підхід </a:t>
            </a:r>
            <a:r>
              <a:rPr lang="en-US" sz="1200" b="0" i="0" kern="1200" dirty="0">
                <a:solidFill>
                  <a:schemeClr val="tx1"/>
                </a:solidFill>
                <a:effectLst/>
                <a:latin typeface="+mn-lt"/>
                <a:ea typeface="+mn-ea"/>
                <a:cs typeface="+mn-cs"/>
              </a:rPr>
              <a:t>RPC </a:t>
            </a:r>
            <a:r>
              <a:rPr lang="uk-UA" sz="1200" b="0" i="0" kern="1200" dirty="0">
                <a:solidFill>
                  <a:schemeClr val="tx1"/>
                </a:solidFill>
                <a:effectLst/>
                <a:latin typeface="+mn-lt"/>
                <a:ea typeface="+mn-ea"/>
                <a:cs typeface="+mn-cs"/>
              </a:rPr>
              <a:t>дозволяє використовувати невелику кількість мережевих ресурсів з великою кількістю методів і складним протоколом. При підході </a:t>
            </a:r>
            <a:r>
              <a:rPr lang="en-US" sz="1200" b="0" i="0" kern="1200" dirty="0">
                <a:solidFill>
                  <a:schemeClr val="tx1"/>
                </a:solidFill>
                <a:effectLst/>
                <a:latin typeface="+mn-lt"/>
                <a:ea typeface="+mn-ea"/>
                <a:cs typeface="+mn-cs"/>
              </a:rPr>
              <a:t>REST </a:t>
            </a:r>
            <a:r>
              <a:rPr lang="uk-UA" sz="1200" b="0" i="0" kern="1200" dirty="0">
                <a:solidFill>
                  <a:schemeClr val="tx1"/>
                </a:solidFill>
                <a:effectLst/>
                <a:latin typeface="+mn-lt"/>
                <a:ea typeface="+mn-ea"/>
                <a:cs typeface="+mn-cs"/>
              </a:rPr>
              <a:t>кількість методів і складність протоколу суворо обмежені, що призводить до того, що кількість окремих ресурсів має бути великою.</a:t>
            </a:r>
          </a:p>
          <a:p>
            <a:endParaRPr lang="en-US" dirty="0"/>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49</a:t>
            </a:fld>
            <a:endParaRPr lang="en-US"/>
          </a:p>
        </p:txBody>
      </p:sp>
    </p:spTree>
    <p:extLst>
      <p:ext uri="{BB962C8B-B14F-4D97-AF65-F5344CB8AC3E}">
        <p14:creationId xmlns:p14="http://schemas.microsoft.com/office/powerpoint/2010/main" val="49710267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54</a:t>
            </a:fld>
            <a:endParaRPr lang="en-US"/>
          </a:p>
        </p:txBody>
      </p:sp>
    </p:spTree>
    <p:extLst>
      <p:ext uri="{BB962C8B-B14F-4D97-AF65-F5344CB8AC3E}">
        <p14:creationId xmlns:p14="http://schemas.microsoft.com/office/powerpoint/2010/main" val="20527563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uk-UA" sz="1200" b="0" i="0" kern="1200" dirty="0">
                <a:solidFill>
                  <a:schemeClr val="tx1"/>
                </a:solidFill>
                <a:effectLst/>
                <a:latin typeface="+mn-lt"/>
                <a:ea typeface="+mn-ea"/>
                <a:cs typeface="+mn-cs"/>
              </a:rPr>
              <a:t>Як було зазначено раніше, архітектури веб-додатків складаються з декількох компонентів.</a:t>
            </a:r>
          </a:p>
          <a:p>
            <a:pPr fontAlgn="base"/>
            <a:endParaRPr lang="en-US"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Ці компоненти можна розділити на дві області: </a:t>
            </a:r>
            <a:r>
              <a:rPr lang="uk-UA" sz="1200" b="1" i="0" kern="1200" dirty="0">
                <a:solidFill>
                  <a:schemeClr val="tx1"/>
                </a:solidFill>
                <a:effectLst/>
                <a:latin typeface="+mn-lt"/>
                <a:ea typeface="+mn-ea"/>
                <a:cs typeface="+mn-cs"/>
              </a:rPr>
              <a:t>компоненти інтерфейсу користувача</a:t>
            </a:r>
            <a:r>
              <a:rPr lang="uk-UA" sz="1200" b="0" i="0" kern="1200" dirty="0">
                <a:solidFill>
                  <a:schemeClr val="tx1"/>
                </a:solidFill>
                <a:effectLst/>
                <a:latin typeface="+mn-lt"/>
                <a:ea typeface="+mn-ea"/>
                <a:cs typeface="+mn-cs"/>
              </a:rPr>
              <a:t> та </a:t>
            </a:r>
            <a:r>
              <a:rPr lang="uk-UA" sz="1200" b="1" i="0" kern="1200" dirty="0">
                <a:solidFill>
                  <a:schemeClr val="tx1"/>
                </a:solidFill>
                <a:effectLst/>
                <a:latin typeface="+mn-lt"/>
                <a:ea typeface="+mn-ea"/>
                <a:cs typeface="+mn-cs"/>
              </a:rPr>
              <a:t>структурні компоненти</a:t>
            </a:r>
            <a:r>
              <a:rPr lang="uk-UA" sz="1200" b="0" i="0" kern="1200" dirty="0">
                <a:solidFill>
                  <a:schemeClr val="tx1"/>
                </a:solidFill>
                <a:effectLst/>
                <a:latin typeface="+mn-lt"/>
                <a:ea typeface="+mn-ea"/>
                <a:cs typeface="+mn-cs"/>
              </a:rPr>
              <a:t>.</a:t>
            </a:r>
          </a:p>
          <a:p>
            <a:pPr fontAlgn="base"/>
            <a:r>
              <a:rPr lang="uk-UA" sz="1200" b="0" i="0" kern="1200" dirty="0">
                <a:solidFill>
                  <a:schemeClr val="tx1"/>
                </a:solidFill>
                <a:effectLst/>
                <a:latin typeface="+mn-lt"/>
                <a:ea typeface="+mn-ea"/>
                <a:cs typeface="+mn-cs"/>
              </a:rPr>
              <a:t>Компоненти програм інтерфейсу користувача стосуються веб-сторінок, які відображають інформаційні панелі, журнали, сповіщення, налаштування конфігурації тощо. Вони не мають відношення до структурного розвитку програми і є більш інтерфейсом користувача / орієнтованим на досвід.</a:t>
            </a:r>
          </a:p>
        </p:txBody>
      </p:sp>
      <p:sp>
        <p:nvSpPr>
          <p:cNvPr id="4" name="Slide Number Placeholder 3"/>
          <p:cNvSpPr>
            <a:spLocks noGrp="1"/>
          </p:cNvSpPr>
          <p:nvPr>
            <p:ph type="sldNum" sz="quarter" idx="5"/>
          </p:nvPr>
        </p:nvSpPr>
        <p:spPr/>
        <p:txBody>
          <a:bodyPr/>
          <a:lstStyle/>
          <a:p>
            <a:fld id="{9016552F-5601-49DD-82CF-316E986FEE33}" type="slidenum">
              <a:rPr lang="en-US" smtClean="0"/>
              <a:t>6</a:t>
            </a:fld>
            <a:endParaRPr lang="en-US"/>
          </a:p>
        </p:txBody>
      </p:sp>
    </p:spTree>
    <p:extLst>
      <p:ext uri="{BB962C8B-B14F-4D97-AF65-F5344CB8AC3E}">
        <p14:creationId xmlns:p14="http://schemas.microsoft.com/office/powerpoint/2010/main" val="3184334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uk-UA" sz="1200" b="0" i="0" kern="1200" dirty="0">
                <a:solidFill>
                  <a:schemeClr val="tx1"/>
                </a:solidFill>
                <a:effectLst/>
                <a:latin typeface="+mn-lt"/>
                <a:ea typeface="+mn-ea"/>
                <a:cs typeface="+mn-cs"/>
              </a:rPr>
              <a:t>Структурними компонентам</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є: </a:t>
            </a:r>
          </a:p>
          <a:p>
            <a:pPr fontAlgn="base"/>
            <a:endParaRPr lang="en-US" sz="1200" b="0" i="0" kern="1200" dirty="0">
              <a:solidFill>
                <a:schemeClr val="tx1"/>
              </a:solidFill>
              <a:effectLst/>
              <a:latin typeface="+mn-lt"/>
              <a:ea typeface="+mn-ea"/>
              <a:cs typeface="+mn-cs"/>
            </a:endParaRPr>
          </a:p>
          <a:p>
            <a:pPr marL="171450" indent="-171450" fontAlgn="base">
              <a:buFont typeface="Arial" panose="020B0604020202020204" pitchFamily="34" charset="0"/>
              <a:buChar char="•"/>
            </a:pPr>
            <a:r>
              <a:rPr lang="uk-UA" sz="1200" b="0" i="0" kern="1200" dirty="0">
                <a:solidFill>
                  <a:schemeClr val="tx1"/>
                </a:solidFill>
                <a:effectLst/>
                <a:latin typeface="+mn-lt"/>
                <a:ea typeface="+mn-ea"/>
                <a:cs typeface="+mn-cs"/>
              </a:rPr>
              <a:t>Веб-браузер або клієнт.</a:t>
            </a:r>
          </a:p>
          <a:p>
            <a:pPr marL="171450" indent="-171450" fontAlgn="base">
              <a:buFont typeface="Arial" panose="020B0604020202020204" pitchFamily="34" charset="0"/>
              <a:buChar char="•"/>
            </a:pPr>
            <a:r>
              <a:rPr lang="uk-UA" sz="1200" b="0" i="0" kern="1200" dirty="0">
                <a:solidFill>
                  <a:schemeClr val="tx1"/>
                </a:solidFill>
                <a:effectLst/>
                <a:latin typeface="+mn-lt"/>
                <a:ea typeface="+mn-ea"/>
                <a:cs typeface="+mn-cs"/>
              </a:rPr>
              <a:t>Сервер веб-додатків.</a:t>
            </a:r>
          </a:p>
          <a:p>
            <a:pPr marL="171450" indent="-171450" fontAlgn="base">
              <a:buFont typeface="Arial" panose="020B0604020202020204" pitchFamily="34" charset="0"/>
              <a:buChar char="•"/>
            </a:pPr>
            <a:r>
              <a:rPr lang="uk-UA" sz="1200" b="0" i="0" kern="1200" dirty="0">
                <a:solidFill>
                  <a:schemeClr val="tx1"/>
                </a:solidFill>
                <a:effectLst/>
                <a:latin typeface="+mn-lt"/>
                <a:ea typeface="+mn-ea"/>
                <a:cs typeface="+mn-cs"/>
              </a:rPr>
              <a:t>Сервер баз даних. </a:t>
            </a:r>
            <a:endParaRPr lang="en-US" sz="1200" b="0" i="0" kern="1200" dirty="0">
              <a:solidFill>
                <a:schemeClr val="tx1"/>
              </a:solidFill>
              <a:effectLst/>
              <a:latin typeface="+mn-lt"/>
              <a:ea typeface="+mn-ea"/>
              <a:cs typeface="+mn-cs"/>
            </a:endParaRPr>
          </a:p>
          <a:p>
            <a:pPr marL="171450" indent="-171450" fontAlgn="base">
              <a:buFont typeface="Arial" panose="020B0604020202020204" pitchFamily="34" charset="0"/>
              <a:buChar char="•"/>
            </a:pPr>
            <a:endParaRPr lang="uk-UA" sz="1200" b="0" i="0" kern="1200" dirty="0">
              <a:solidFill>
                <a:schemeClr val="tx1"/>
              </a:solidFill>
              <a:effectLst/>
              <a:latin typeface="+mn-lt"/>
              <a:ea typeface="+mn-ea"/>
              <a:cs typeface="+mn-cs"/>
            </a:endParaRPr>
          </a:p>
          <a:p>
            <a:pPr fontAlgn="base"/>
            <a:r>
              <a:rPr lang="uk-UA" sz="1200" b="1" i="0" kern="1200" dirty="0">
                <a:solidFill>
                  <a:schemeClr val="tx1"/>
                </a:solidFill>
                <a:effectLst/>
                <a:latin typeface="+mn-lt"/>
                <a:ea typeface="+mn-ea"/>
                <a:cs typeface="+mn-cs"/>
              </a:rPr>
              <a:t>Веб-переглядач або клієнт </a:t>
            </a:r>
            <a:r>
              <a:rPr lang="uk-UA" sz="1200" b="0" i="0" kern="1200" dirty="0">
                <a:solidFill>
                  <a:schemeClr val="tx1"/>
                </a:solidFill>
                <a:effectLst/>
                <a:latin typeface="+mn-lt"/>
                <a:ea typeface="+mn-ea"/>
                <a:cs typeface="+mn-cs"/>
              </a:rPr>
              <a:t>- це інтерфейсний перегляд функціональності веб-застосунку, з яким користувач взаємодіє. Цей вміст, який доставляється клієнту, може бути розроблений з використанням </a:t>
            </a:r>
            <a:r>
              <a:rPr lang="en-US" sz="1200" b="0" i="0" kern="1200" dirty="0">
                <a:solidFill>
                  <a:schemeClr val="tx1"/>
                </a:solidFill>
                <a:effectLst/>
                <a:latin typeface="+mn-lt"/>
                <a:ea typeface="+mn-ea"/>
                <a:cs typeface="+mn-cs"/>
              </a:rPr>
              <a:t>HTML, JavaScript </a:t>
            </a:r>
            <a:r>
              <a:rPr lang="uk-UA" sz="1200" b="0" i="0" kern="1200" dirty="0">
                <a:solidFill>
                  <a:schemeClr val="tx1"/>
                </a:solidFill>
                <a:effectLst/>
                <a:latin typeface="+mn-lt"/>
                <a:ea typeface="+mn-ea"/>
                <a:cs typeface="+mn-cs"/>
              </a:rPr>
              <a:t>і </a:t>
            </a:r>
            <a:r>
              <a:rPr lang="en-US" sz="1200" b="0" i="0" kern="1200" dirty="0">
                <a:solidFill>
                  <a:schemeClr val="tx1"/>
                </a:solidFill>
                <a:effectLst/>
                <a:latin typeface="+mn-lt"/>
                <a:ea typeface="+mn-ea"/>
                <a:cs typeface="+mn-cs"/>
              </a:rPr>
              <a:t>CSS </a:t>
            </a:r>
            <a:r>
              <a:rPr lang="uk-UA" sz="1200" b="0" i="0" kern="1200" dirty="0">
                <a:solidFill>
                  <a:schemeClr val="tx1"/>
                </a:solidFill>
                <a:effectLst/>
                <a:latin typeface="+mn-lt"/>
                <a:ea typeface="+mn-ea"/>
                <a:cs typeface="+mn-cs"/>
              </a:rPr>
              <a:t>і не вимагає адаптації операційної системи. По суті, веб-браузер або клієнт керує взаємодією кінцевих користувачів з програмою.</a:t>
            </a:r>
            <a:endParaRPr lang="en-US" sz="1200" b="0" i="0" kern="1200" dirty="0">
              <a:solidFill>
                <a:schemeClr val="tx1"/>
              </a:solidFill>
              <a:effectLst/>
              <a:latin typeface="+mn-lt"/>
              <a:ea typeface="+mn-ea"/>
              <a:cs typeface="+mn-cs"/>
            </a:endParaRPr>
          </a:p>
          <a:p>
            <a:pPr fontAlgn="base"/>
            <a:endParaRPr lang="uk-UA"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Сервер веб-додатків керує бізнес-логікою і збереженням даних і може бути побудований за допомогою </a:t>
            </a:r>
            <a:r>
              <a:rPr lang="en-US" sz="1200" b="0" i="0" kern="1200" dirty="0">
                <a:solidFill>
                  <a:schemeClr val="tx1"/>
                </a:solidFill>
                <a:effectLst/>
                <a:latin typeface="+mn-lt"/>
                <a:ea typeface="+mn-ea"/>
                <a:cs typeface="+mn-cs"/>
              </a:rPr>
              <a:t>PHP, Python, Java, Ruby, .NET, Node.js, </a:t>
            </a:r>
            <a:r>
              <a:rPr lang="uk-UA" sz="1200" b="0" i="0" kern="1200" dirty="0">
                <a:solidFill>
                  <a:schemeClr val="tx1"/>
                </a:solidFill>
                <a:effectLst/>
                <a:latin typeface="+mn-lt"/>
                <a:ea typeface="+mn-ea"/>
                <a:cs typeface="+mn-cs"/>
              </a:rPr>
              <a:t>серед інших мов. Вона складається щонайменше з централізованого концентратора або центру управління для підтримки багатошарових додатків.</a:t>
            </a:r>
          </a:p>
          <a:p>
            <a:pPr fontAlgn="base"/>
            <a:r>
              <a:rPr lang="uk-UA" sz="1200" b="0" i="0" kern="1200" dirty="0">
                <a:solidFill>
                  <a:schemeClr val="tx1"/>
                </a:solidFill>
                <a:effectLst/>
                <a:latin typeface="+mn-lt"/>
                <a:ea typeface="+mn-ea"/>
                <a:cs typeface="+mn-cs"/>
              </a:rPr>
              <a:t>Сервер баз даних надає та зберігає відповідні дані для програми. Крім того, він може також надавати бізнес-логіку та іншу інформацію, керовану сервером веб-додатків.</a:t>
            </a: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7</a:t>
            </a:fld>
            <a:endParaRPr lang="en-US"/>
          </a:p>
        </p:txBody>
      </p:sp>
    </p:spTree>
    <p:extLst>
      <p:ext uri="{BB962C8B-B14F-4D97-AF65-F5344CB8AC3E}">
        <p14:creationId xmlns:p14="http://schemas.microsoft.com/office/powerpoint/2010/main" val="756994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uk-UA" sz="1200" b="0" i="0" kern="1200" dirty="0">
                <a:solidFill>
                  <a:schemeClr val="tx1"/>
                </a:solidFill>
                <a:effectLst/>
                <a:latin typeface="+mn-lt"/>
                <a:ea typeface="+mn-ea"/>
                <a:cs typeface="+mn-cs"/>
              </a:rPr>
              <a:t>Існують три відомі типи архітектури веб-додатків, доступні в сучасних технологіях.</a:t>
            </a:r>
          </a:p>
          <a:p>
            <a:pPr fontAlgn="base"/>
            <a:endParaRPr lang="en-US"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Такими типами архітектур веб-додатків є:</a:t>
            </a:r>
          </a:p>
          <a:p>
            <a:pPr fontAlgn="base"/>
            <a:r>
              <a:rPr lang="uk-UA" sz="1200" b="1" i="0" kern="1200" dirty="0">
                <a:solidFill>
                  <a:schemeClr val="tx1"/>
                </a:solidFill>
                <a:effectLst/>
                <a:latin typeface="+mn-lt"/>
                <a:ea typeface="+mn-ea"/>
                <a:cs typeface="+mn-cs"/>
              </a:rPr>
              <a:t>Програми для однієї сторінки (</a:t>
            </a:r>
            <a:r>
              <a:rPr lang="en-US" sz="1200" b="1" i="0" kern="1200" dirty="0">
                <a:solidFill>
                  <a:schemeClr val="tx1"/>
                </a:solidFill>
                <a:effectLst/>
                <a:latin typeface="+mn-lt"/>
                <a:ea typeface="+mn-ea"/>
                <a:cs typeface="+mn-cs"/>
              </a:rPr>
              <a:t>SPA) :</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Сучасні, ефективні програми розроблені таким чином, щоб запрошувати лише найнеобхідніші елементи контенту та інформації для створення інтуїтивного та інтерактивного користувацького досвіду. Веб-програми з однією сторінкою взаємодіють з користувачем більш динамічно, надаючи оновлений вміст на поточній сторінці, а не завантажуючи повністю нові сторінки з сервера з кожною дією від користувача. Це допомагає запобігти перебоям у роботі користувача, перетворюючи поведінку програми таким чином, що воно нагадує традиційне настільне додаток. Найбільш важким гравцем є </a:t>
            </a:r>
            <a:r>
              <a:rPr lang="en-US" sz="1200" b="0" i="0" kern="1200" dirty="0">
                <a:solidFill>
                  <a:schemeClr val="tx1"/>
                </a:solidFill>
                <a:effectLst/>
                <a:latin typeface="+mn-lt"/>
                <a:ea typeface="+mn-ea"/>
                <a:cs typeface="+mn-cs"/>
              </a:rPr>
              <a:t>AJAX, </a:t>
            </a:r>
            <a:r>
              <a:rPr lang="uk-UA" sz="1200" b="0" i="0" kern="1200" dirty="0">
                <a:solidFill>
                  <a:schemeClr val="tx1"/>
                </a:solidFill>
                <a:effectLst/>
                <a:latin typeface="+mn-lt"/>
                <a:ea typeface="+mn-ea"/>
                <a:cs typeface="+mn-cs"/>
              </a:rPr>
              <a:t>скорочений асинхронний </a:t>
            </a:r>
            <a:r>
              <a:rPr lang="en-US" sz="1200" b="0" i="0" kern="1200" dirty="0">
                <a:solidFill>
                  <a:schemeClr val="tx1"/>
                </a:solidFill>
                <a:effectLst/>
                <a:latin typeface="+mn-lt"/>
                <a:ea typeface="+mn-ea"/>
                <a:cs typeface="+mn-cs"/>
              </a:rPr>
              <a:t>JavaScript </a:t>
            </a:r>
            <a:r>
              <a:rPr lang="uk-UA" sz="1200" b="0" i="0" kern="1200" dirty="0">
                <a:solidFill>
                  <a:schemeClr val="tx1"/>
                </a:solidFill>
                <a:effectLst/>
                <a:latin typeface="+mn-lt"/>
                <a:ea typeface="+mn-ea"/>
                <a:cs typeface="+mn-cs"/>
              </a:rPr>
              <a:t>і </a:t>
            </a:r>
            <a:r>
              <a:rPr lang="en-US" sz="1200" b="0" i="0" kern="1200" dirty="0">
                <a:solidFill>
                  <a:schemeClr val="tx1"/>
                </a:solidFill>
                <a:effectLst/>
                <a:latin typeface="+mn-lt"/>
                <a:ea typeface="+mn-ea"/>
                <a:cs typeface="+mn-cs"/>
              </a:rPr>
              <a:t>XML, </a:t>
            </a:r>
            <a:r>
              <a:rPr lang="uk-UA" sz="1200" b="0" i="0" kern="1200" dirty="0">
                <a:solidFill>
                  <a:schemeClr val="tx1"/>
                </a:solidFill>
                <a:effectLst/>
                <a:latin typeface="+mn-lt"/>
                <a:ea typeface="+mn-ea"/>
                <a:cs typeface="+mn-cs"/>
              </a:rPr>
              <a:t>який є основою для комунікації сторінок, що робить можливим </a:t>
            </a:r>
            <a:r>
              <a:rPr lang="en-US" sz="1200" b="0" i="0" kern="1200" dirty="0">
                <a:solidFill>
                  <a:schemeClr val="tx1"/>
                </a:solidFill>
                <a:effectLst/>
                <a:latin typeface="+mn-lt"/>
                <a:ea typeface="+mn-ea"/>
                <a:cs typeface="+mn-cs"/>
              </a:rPr>
              <a:t>SPA.  </a:t>
            </a:r>
          </a:p>
          <a:p>
            <a:pPr fontAlgn="base"/>
            <a:endParaRPr lang="en-US" sz="1200" b="0" i="0" kern="1200" dirty="0">
              <a:solidFill>
                <a:schemeClr val="tx1"/>
              </a:solidFill>
              <a:effectLst/>
              <a:latin typeface="+mn-lt"/>
              <a:ea typeface="+mn-ea"/>
              <a:cs typeface="+mn-cs"/>
            </a:endParaRPr>
          </a:p>
          <a:p>
            <a:pPr fontAlgn="base"/>
            <a:r>
              <a:rPr lang="en-US" sz="1200" b="1" i="0" kern="1200" dirty="0">
                <a:solidFill>
                  <a:schemeClr val="tx1"/>
                </a:solidFill>
                <a:effectLst/>
                <a:latin typeface="+mn-lt"/>
                <a:ea typeface="+mn-ea"/>
                <a:cs typeface="+mn-cs"/>
              </a:rPr>
              <a:t>Microservices:</a:t>
            </a:r>
            <a:r>
              <a:rPr lang="en-US" sz="1200" b="0" i="0" kern="1200" dirty="0">
                <a:solidFill>
                  <a:schemeClr val="tx1"/>
                </a:solidFill>
                <a:effectLst/>
                <a:latin typeface="+mn-lt"/>
                <a:ea typeface="+mn-ea"/>
                <a:cs typeface="+mn-cs"/>
              </a:rPr>
              <a:t> Microservices - </a:t>
            </a:r>
            <a:r>
              <a:rPr lang="uk-UA" sz="1200" b="0" i="0" kern="1200" dirty="0">
                <a:solidFill>
                  <a:schemeClr val="tx1"/>
                </a:solidFill>
                <a:effectLst/>
                <a:latin typeface="+mn-lt"/>
                <a:ea typeface="+mn-ea"/>
                <a:cs typeface="+mn-cs"/>
              </a:rPr>
              <a:t>це невеликі, легкі послуги, які виконують певну функціональність. Рамка архітектури </a:t>
            </a:r>
            <a:r>
              <a:rPr lang="en-US" sz="1200" b="0" i="0" kern="1200" dirty="0">
                <a:solidFill>
                  <a:schemeClr val="tx1"/>
                </a:solidFill>
                <a:effectLst/>
                <a:latin typeface="+mn-lt"/>
                <a:ea typeface="+mn-ea"/>
                <a:cs typeface="+mn-cs"/>
              </a:rPr>
              <a:t>Microservices </a:t>
            </a:r>
            <a:r>
              <a:rPr lang="uk-UA" sz="1200" b="0" i="0" kern="1200" dirty="0">
                <a:solidFill>
                  <a:schemeClr val="tx1"/>
                </a:solidFill>
                <a:effectLst/>
                <a:latin typeface="+mn-lt"/>
                <a:ea typeface="+mn-ea"/>
                <a:cs typeface="+mn-cs"/>
              </a:rPr>
              <a:t>пропонує повний набір переваг, які допомагають розробникам бути більш продуктивними та прискорити процес розгортання програмних додатків на замовлення. Оскільки компоненти в додатку не залежать безпосередньо один від одного, вони не повинні бути розроблені в одній мові кодування; розробники мають вільний діапазон для роботи з технологічним стеком за своїм вибором, який найкраще підходить для потреб сервісу і в потрібний термін.</a:t>
            </a:r>
          </a:p>
          <a:p>
            <a:pPr fontAlgn="base"/>
            <a:endParaRPr lang="en-US" sz="1200" b="0" i="0" kern="1200" dirty="0">
              <a:solidFill>
                <a:schemeClr val="tx1"/>
              </a:solidFill>
              <a:effectLst/>
              <a:latin typeface="+mn-lt"/>
              <a:ea typeface="+mn-ea"/>
              <a:cs typeface="+mn-cs"/>
            </a:endParaRPr>
          </a:p>
          <a:p>
            <a:pPr fontAlgn="base"/>
            <a:r>
              <a:rPr lang="uk-UA" sz="1200" b="1" i="0" kern="1200" dirty="0">
                <a:solidFill>
                  <a:schemeClr val="tx1"/>
                </a:solidFill>
                <a:effectLst/>
                <a:latin typeface="+mn-lt"/>
                <a:ea typeface="+mn-ea"/>
                <a:cs typeface="+mn-cs"/>
              </a:rPr>
              <a:t>Архітектури без серверів:</a:t>
            </a:r>
            <a:r>
              <a:rPr lang="uk-UA" sz="1200" b="0" i="0" kern="1200" dirty="0">
                <a:solidFill>
                  <a:schemeClr val="tx1"/>
                </a:solidFill>
                <a:effectLst/>
                <a:latin typeface="+mn-lt"/>
                <a:ea typeface="+mn-ea"/>
                <a:cs typeface="+mn-cs"/>
              </a:rPr>
              <a:t> Цей підхід використовує послуги сторонніх хмарних інфраструктур для аутсорсингу управління серверами та інфраструктурою, дозволяючи програмам виконувати необхідну або нестандартну логіку без урахування завдань, пов'язаних з інфраструктурою. сервер серверів, що робить його простішим, коли компанія-розробник не хоче керувати або підтримувати сервери та апаратне забезпечення, в якому вони працюють.</a:t>
            </a:r>
          </a:p>
        </p:txBody>
      </p:sp>
      <p:sp>
        <p:nvSpPr>
          <p:cNvPr id="4" name="Slide Number Placeholder 3"/>
          <p:cNvSpPr>
            <a:spLocks noGrp="1"/>
          </p:cNvSpPr>
          <p:nvPr>
            <p:ph type="sldNum" sz="quarter" idx="5"/>
          </p:nvPr>
        </p:nvSpPr>
        <p:spPr/>
        <p:txBody>
          <a:bodyPr/>
          <a:lstStyle/>
          <a:p>
            <a:fld id="{9016552F-5601-49DD-82CF-316E986FEE33}" type="slidenum">
              <a:rPr lang="en-US" smtClean="0"/>
              <a:t>8</a:t>
            </a:fld>
            <a:endParaRPr lang="en-US"/>
          </a:p>
        </p:txBody>
      </p:sp>
    </p:spTree>
    <p:extLst>
      <p:ext uri="{BB962C8B-B14F-4D97-AF65-F5344CB8AC3E}">
        <p14:creationId xmlns:p14="http://schemas.microsoft.com/office/powerpoint/2010/main" val="3569048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A</a:t>
            </a:r>
            <a:r>
              <a:rPr lang="uk-UA" sz="1200" b="0" i="0" kern="1200" dirty="0">
                <a:solidFill>
                  <a:schemeClr val="tx1"/>
                </a:solidFill>
                <a:effectLst/>
                <a:latin typeface="+mn-lt"/>
                <a:ea typeface="+mn-ea"/>
                <a:cs typeface="+mn-cs"/>
              </a:rPr>
              <a:t>рхітектур</a:t>
            </a:r>
            <a:r>
              <a:rPr lang="en-US" sz="1200" b="0" i="0" kern="1200" dirty="0">
                <a:solidFill>
                  <a:schemeClr val="tx1"/>
                </a:solidFill>
                <a:effectLst/>
                <a:latin typeface="+mn-lt"/>
                <a:ea typeface="+mn-ea"/>
                <a:cs typeface="+mn-cs"/>
              </a:rPr>
              <a:t>a </a:t>
            </a:r>
            <a:r>
              <a:rPr lang="uk-UA" sz="1200" b="0" i="0" kern="1200" dirty="0">
                <a:solidFill>
                  <a:schemeClr val="tx1"/>
                </a:solidFill>
                <a:effectLst/>
                <a:latin typeface="+mn-lt"/>
                <a:ea typeface="+mn-ea"/>
                <a:cs typeface="+mn-cs"/>
              </a:rPr>
              <a:t>веб - сервера стверджує , що це логічне розташування або дизайн веб - сервера, на основі яких веб - сервер призначений, розроблені і впроваджені.</a:t>
            </a:r>
          </a:p>
          <a:p>
            <a:pPr fontAlgn="base"/>
            <a:r>
              <a:rPr lang="uk-UA" sz="1200" b="0" i="0" kern="1200" dirty="0">
                <a:solidFill>
                  <a:schemeClr val="tx1"/>
                </a:solidFill>
                <a:effectLst/>
                <a:latin typeface="+mn-lt"/>
                <a:ea typeface="+mn-ea"/>
                <a:cs typeface="+mn-cs"/>
              </a:rPr>
              <a:t>Основною метою архітектури веб-сервера є завершення запитів, зроблених клієнтами для веб-сайту. Клієнтами, як правило, є браузери та мобільні програми, які здійснюють запити за допомогою захищеного протоколу </a:t>
            </a:r>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або для ресурсів сторінки, або для </a:t>
            </a:r>
            <a:r>
              <a:rPr lang="en-US" sz="1200" b="0" i="0" kern="1200" dirty="0">
                <a:solidFill>
                  <a:schemeClr val="tx1"/>
                </a:solidFill>
                <a:effectLst/>
                <a:latin typeface="+mn-lt"/>
                <a:ea typeface="+mn-ea"/>
                <a:cs typeface="+mn-cs"/>
              </a:rPr>
              <a:t>REST API. </a:t>
            </a:r>
          </a:p>
          <a:p>
            <a:pPr fontAlgn="base"/>
            <a:endParaRPr lang="en-US" sz="1200" b="0" i="0" kern="1200" dirty="0">
              <a:solidFill>
                <a:schemeClr val="tx1"/>
              </a:solidFill>
              <a:effectLst/>
              <a:latin typeface="+mn-lt"/>
              <a:ea typeface="+mn-ea"/>
              <a:cs typeface="+mn-cs"/>
            </a:endParaRPr>
          </a:p>
          <a:p>
            <a:pPr fontAlgn="base"/>
            <a:r>
              <a:rPr lang="uk-UA" sz="1200" b="1" i="0" kern="1200" dirty="0">
                <a:solidFill>
                  <a:schemeClr val="tx1"/>
                </a:solidFill>
                <a:effectLst/>
                <a:latin typeface="+mn-lt"/>
                <a:ea typeface="+mn-ea"/>
                <a:cs typeface="+mn-cs"/>
              </a:rPr>
              <a:t>Структура архітектури веб-сервера складається з: </a:t>
            </a:r>
            <a:r>
              <a:rPr lang="uk-UA" sz="1200" b="0" i="0" kern="1200" dirty="0">
                <a:solidFill>
                  <a:schemeClr val="tx1"/>
                </a:solidFill>
                <a:effectLst/>
                <a:latin typeface="+mn-lt"/>
                <a:ea typeface="+mn-ea"/>
                <a:cs typeface="+mn-cs"/>
              </a:rPr>
              <a:t>фізичної потужності сервера з точки зору обчислювальної потужності, пам'яті та пам'яті, продуктивності та рівнів додатків, які включають різні типи програм на сервері, операційні системи та підключення до мережі.</a:t>
            </a: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9</a:t>
            </a:fld>
            <a:endParaRPr lang="en-US"/>
          </a:p>
        </p:txBody>
      </p:sp>
    </p:spTree>
    <p:extLst>
      <p:ext uri="{BB962C8B-B14F-4D97-AF65-F5344CB8AC3E}">
        <p14:creationId xmlns:p14="http://schemas.microsoft.com/office/powerpoint/2010/main" val="3184004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uk-UA" sz="1200" b="0" i="0" kern="1200" dirty="0">
                <a:solidFill>
                  <a:schemeClr val="tx1"/>
                </a:solidFill>
                <a:effectLst/>
                <a:latin typeface="+mn-lt"/>
                <a:ea typeface="+mn-ea"/>
                <a:cs typeface="+mn-cs"/>
              </a:rPr>
              <a:t>Архітектура додатків для мобільних пристроїв є основою інструментів, методів і технологій, необхідних для створення мобільних додатків. Ця специфічна структура уважно розглядає процедури, необхідні для забезпечення належної та ефективної роботи програми в мобільному пристрої, наприклад, смартфоні або планшеті.</a:t>
            </a:r>
          </a:p>
          <a:p>
            <a:pPr fontAlgn="base"/>
            <a:endParaRPr lang="en-US"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У архітектурі мобільних додатків, пристрій, навігація, пропускна здатність і інтерфейс користувача повинні бути ретельно враховані для розробки адекватного рішення для архітектури мобільних додатків.</a:t>
            </a:r>
          </a:p>
          <a:p>
            <a:pPr fontAlgn="base"/>
            <a:endParaRPr lang="en-US" sz="1200" b="0" i="0" kern="1200" dirty="0">
              <a:solidFill>
                <a:schemeClr val="tx1"/>
              </a:solidFill>
              <a:effectLst/>
              <a:latin typeface="+mn-lt"/>
              <a:ea typeface="+mn-ea"/>
              <a:cs typeface="+mn-cs"/>
            </a:endParaRPr>
          </a:p>
          <a:p>
            <a:pPr fontAlgn="base"/>
            <a:r>
              <a:rPr lang="uk-UA" sz="1200" b="1" i="0" kern="1200" dirty="0">
                <a:solidFill>
                  <a:schemeClr val="tx1"/>
                </a:solidFill>
                <a:effectLst/>
                <a:latin typeface="+mn-lt"/>
                <a:ea typeface="+mn-ea"/>
                <a:cs typeface="+mn-cs"/>
              </a:rPr>
              <a:t>Пристрій.</a:t>
            </a:r>
            <a:r>
              <a:rPr lang="uk-UA" sz="1200" b="0" i="0" kern="1200" dirty="0">
                <a:solidFill>
                  <a:schemeClr val="tx1"/>
                </a:solidFill>
                <a:effectLst/>
                <a:latin typeface="+mn-lt"/>
                <a:ea typeface="+mn-ea"/>
                <a:cs typeface="+mn-cs"/>
              </a:rPr>
              <a:t> Компоненти для пристроїв, які забезпечують підтримку програми, охоплюють такі аспекти, як операційні системи (</a:t>
            </a:r>
            <a:r>
              <a:rPr lang="en-US" sz="1200" b="0" i="0" kern="1200" dirty="0">
                <a:solidFill>
                  <a:schemeClr val="tx1"/>
                </a:solidFill>
                <a:effectLst/>
                <a:latin typeface="+mn-lt"/>
                <a:ea typeface="+mn-ea"/>
                <a:cs typeface="+mn-cs"/>
              </a:rPr>
              <a:t>iOS, Android), </a:t>
            </a:r>
            <a:r>
              <a:rPr lang="uk-UA" sz="1200" b="0" i="0" kern="1200" dirty="0">
                <a:solidFill>
                  <a:schemeClr val="tx1"/>
                </a:solidFill>
                <a:effectLst/>
                <a:latin typeface="+mn-lt"/>
                <a:ea typeface="+mn-ea"/>
                <a:cs typeface="+mn-cs"/>
              </a:rPr>
              <a:t>розмір екрану, деталі процесора, роздільна здатність, простір для зберігання тощо. </a:t>
            </a:r>
            <a:endParaRPr lang="en-US" sz="1200" b="0" i="0" kern="1200" dirty="0">
              <a:solidFill>
                <a:schemeClr val="tx1"/>
              </a:solidFill>
              <a:effectLst/>
              <a:latin typeface="+mn-lt"/>
              <a:ea typeface="+mn-ea"/>
              <a:cs typeface="+mn-cs"/>
            </a:endParaRPr>
          </a:p>
          <a:p>
            <a:pPr fontAlgn="base"/>
            <a:br>
              <a:rPr lang="uk-UA" sz="1200" b="0" i="0" kern="1200" dirty="0">
                <a:solidFill>
                  <a:schemeClr val="tx1"/>
                </a:solidFill>
                <a:effectLst/>
                <a:latin typeface="+mn-lt"/>
                <a:ea typeface="+mn-ea"/>
                <a:cs typeface="+mn-cs"/>
              </a:rPr>
            </a:br>
            <a:r>
              <a:rPr lang="uk-UA" sz="1200" b="1" i="0" kern="1200" dirty="0">
                <a:solidFill>
                  <a:schemeClr val="tx1"/>
                </a:solidFill>
                <a:effectLst/>
                <a:latin typeface="+mn-lt"/>
                <a:ea typeface="+mn-ea"/>
                <a:cs typeface="+mn-cs"/>
              </a:rPr>
              <a:t>Навігація.</a:t>
            </a:r>
            <a:r>
              <a:rPr lang="uk-UA" sz="1200" b="0" i="0" kern="1200" dirty="0">
                <a:solidFill>
                  <a:schemeClr val="tx1"/>
                </a:solidFill>
                <a:effectLst/>
                <a:latin typeface="+mn-lt"/>
                <a:ea typeface="+mn-ea"/>
                <a:cs typeface="+mn-cs"/>
              </a:rPr>
              <a:t> Цей елемент дизайну аналізує і використовує конкретні деталі, які можуть знадобитися для мобільних додатків, таких як перегляд, навігаційна панель, перегляди, можливості пошуку та багато іншого. </a:t>
            </a:r>
            <a:br>
              <a:rPr lang="uk-UA" sz="1200" b="0" i="0" kern="1200" dirty="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a:p>
            <a:pPr fontAlgn="base"/>
            <a:r>
              <a:rPr lang="uk-UA" sz="1200" b="1" i="0" kern="1200" dirty="0">
                <a:solidFill>
                  <a:schemeClr val="tx1"/>
                </a:solidFill>
                <a:effectLst/>
                <a:latin typeface="+mn-lt"/>
                <a:ea typeface="+mn-ea"/>
                <a:cs typeface="+mn-cs"/>
              </a:rPr>
              <a:t>Пропускна здатність.</a:t>
            </a:r>
            <a:r>
              <a:rPr lang="uk-UA" sz="1200" b="0" i="0" kern="1200" dirty="0">
                <a:solidFill>
                  <a:schemeClr val="tx1"/>
                </a:solidFill>
                <a:effectLst/>
                <a:latin typeface="+mn-lt"/>
                <a:ea typeface="+mn-ea"/>
                <a:cs typeface="+mn-cs"/>
              </a:rPr>
              <a:t> Мобільні програми значною мірою покладаються на можливість підключення для виконання в повному обсязі. Програмне та апаратне забезпечення повинні розглядатися для кешування, переривчастого підключення, пакетної комунікації тощо. </a:t>
            </a:r>
            <a:br>
              <a:rPr lang="uk-UA" sz="1200" b="0" i="0" kern="1200" dirty="0">
                <a:solidFill>
                  <a:schemeClr val="tx1"/>
                </a:solidFill>
                <a:effectLst/>
                <a:latin typeface="+mn-lt"/>
                <a:ea typeface="+mn-ea"/>
                <a:cs typeface="+mn-cs"/>
              </a:rPr>
            </a:br>
            <a:r>
              <a:rPr lang="uk-UA" sz="1200" b="0" i="0" kern="1200" dirty="0">
                <a:solidFill>
                  <a:schemeClr val="tx1"/>
                </a:solidFill>
                <a:effectLst/>
                <a:latin typeface="+mn-lt"/>
                <a:ea typeface="+mn-ea"/>
                <a:cs typeface="+mn-cs"/>
              </a:rPr>
              <a:t>Інтерфейс користувача . Зрештою, це те, що бачить, використовує і взаємодіє клієнт.</a:t>
            </a:r>
          </a:p>
          <a:p>
            <a:pPr fontAlgn="base"/>
            <a:endParaRPr lang="en-US"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Потік архітектури мобільних додатків складається з цих будівельних блоків:</a:t>
            </a:r>
          </a:p>
          <a:p>
            <a:pPr fontAlgn="base"/>
            <a:r>
              <a:rPr lang="uk-UA" sz="1200" b="1" i="0" kern="1200" dirty="0">
                <a:solidFill>
                  <a:schemeClr val="tx1"/>
                </a:solidFill>
                <a:effectLst/>
                <a:latin typeface="+mn-lt"/>
                <a:ea typeface="+mn-ea"/>
                <a:cs typeface="+mn-cs"/>
              </a:rPr>
              <a:t>Рівень презентації:</a:t>
            </a:r>
            <a:r>
              <a:rPr lang="uk-UA" sz="1200" b="0" i="0" kern="1200" dirty="0">
                <a:solidFill>
                  <a:schemeClr val="tx1"/>
                </a:solidFill>
                <a:effectLst/>
                <a:latin typeface="+mn-lt"/>
                <a:ea typeface="+mn-ea"/>
                <a:cs typeface="+mn-cs"/>
              </a:rPr>
              <a:t> компоненти інтерфейсу користувача, які визначають, як переглядається програма кінцевим користувачем. Вона також стосується компонентів процесу інтерфейсу користувача.</a:t>
            </a:r>
          </a:p>
          <a:p>
            <a:pPr fontAlgn="base"/>
            <a:r>
              <a:rPr lang="uk-UA" sz="1200" b="1" i="0" kern="1200" dirty="0">
                <a:solidFill>
                  <a:schemeClr val="tx1"/>
                </a:solidFill>
                <a:effectLst/>
                <a:latin typeface="+mn-lt"/>
                <a:ea typeface="+mn-ea"/>
                <a:cs typeface="+mn-cs"/>
              </a:rPr>
              <a:t>Бізнес-шар:</a:t>
            </a:r>
            <a:r>
              <a:rPr lang="uk-UA" sz="1200" b="0" i="0" kern="1200" dirty="0">
                <a:solidFill>
                  <a:schemeClr val="tx1"/>
                </a:solidFill>
                <a:effectLst/>
                <a:latin typeface="+mn-lt"/>
                <a:ea typeface="+mn-ea"/>
                <a:cs typeface="+mn-cs"/>
              </a:rPr>
              <a:t> цей шар зосереджується на поведінці, доступній для кінцевих користувачів. Вона включає в себе робочі процеси та об'єкти, які забезпечують функціональність програми.</a:t>
            </a:r>
          </a:p>
          <a:p>
            <a:pPr fontAlgn="base"/>
            <a:r>
              <a:rPr lang="uk-UA" sz="1200" b="1" i="0" kern="1200" dirty="0">
                <a:solidFill>
                  <a:schemeClr val="tx1"/>
                </a:solidFill>
                <a:effectLst/>
                <a:latin typeface="+mn-lt"/>
                <a:ea typeface="+mn-ea"/>
                <a:cs typeface="+mn-cs"/>
              </a:rPr>
              <a:t>Шар даних:</a:t>
            </a:r>
            <a:r>
              <a:rPr lang="uk-UA" sz="1200" b="0" i="0" kern="1200" dirty="0">
                <a:solidFill>
                  <a:schemeClr val="tx1"/>
                </a:solidFill>
                <a:effectLst/>
                <a:latin typeface="+mn-lt"/>
                <a:ea typeface="+mn-ea"/>
                <a:cs typeface="+mn-cs"/>
              </a:rPr>
              <a:t> в основі мобільного додатка - дані, які забезпечують безпечну структуру додатків і когнітивне середовище для програми. Всі функціональні можливості даних повинні мати можливість масштабування для майбутніх вимог.</a:t>
            </a:r>
          </a:p>
        </p:txBody>
      </p:sp>
      <p:sp>
        <p:nvSpPr>
          <p:cNvPr id="4" name="Slide Number Placeholder 3"/>
          <p:cNvSpPr>
            <a:spLocks noGrp="1"/>
          </p:cNvSpPr>
          <p:nvPr>
            <p:ph type="sldNum" sz="quarter" idx="5"/>
          </p:nvPr>
        </p:nvSpPr>
        <p:spPr/>
        <p:txBody>
          <a:bodyPr/>
          <a:lstStyle/>
          <a:p>
            <a:fld id="{9016552F-5601-49DD-82CF-316E986FEE33}" type="slidenum">
              <a:rPr lang="en-US" smtClean="0"/>
              <a:t>10</a:t>
            </a:fld>
            <a:endParaRPr lang="en-US"/>
          </a:p>
        </p:txBody>
      </p:sp>
    </p:spTree>
    <p:extLst>
      <p:ext uri="{BB962C8B-B14F-4D97-AF65-F5344CB8AC3E}">
        <p14:creationId xmlns:p14="http://schemas.microsoft.com/office/powerpoint/2010/main" val="28362576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uk-UA" sz="1200" b="0" i="0" kern="1200" dirty="0">
                <a:solidFill>
                  <a:schemeClr val="tx1"/>
                </a:solidFill>
                <a:effectLst/>
                <a:latin typeface="+mn-lt"/>
                <a:ea typeface="+mn-ea"/>
                <a:cs typeface="+mn-cs"/>
              </a:rPr>
              <a:t>Архітектура веб-додатків </a:t>
            </a:r>
            <a:r>
              <a:rPr lang="en-US" sz="1200" b="0" i="0" kern="1200" dirty="0">
                <a:solidFill>
                  <a:schemeClr val="tx1"/>
                </a:solidFill>
                <a:effectLst/>
                <a:latin typeface="+mn-lt"/>
                <a:ea typeface="+mn-ea"/>
                <a:cs typeface="+mn-cs"/>
              </a:rPr>
              <a:t>Node.js </a:t>
            </a:r>
            <a:r>
              <a:rPr lang="uk-UA" sz="1200" b="0" i="0" kern="1200" dirty="0">
                <a:solidFill>
                  <a:schemeClr val="tx1"/>
                </a:solidFill>
                <a:effectLst/>
                <a:latin typeface="+mn-lt"/>
                <a:ea typeface="+mn-ea"/>
                <a:cs typeface="+mn-cs"/>
              </a:rPr>
              <a:t>стала потужним кандидатом для розробки веб-додатків. Все більше і більше розробників відчувають себе комфортно в рамках </a:t>
            </a:r>
            <a:r>
              <a:rPr lang="en-US" sz="1200" b="0" i="0" kern="1200" dirty="0">
                <a:solidFill>
                  <a:schemeClr val="tx1"/>
                </a:solidFill>
                <a:effectLst/>
                <a:latin typeface="+mn-lt"/>
                <a:ea typeface="+mn-ea"/>
                <a:cs typeface="+mn-cs"/>
              </a:rPr>
              <a:t>Node.js </a:t>
            </a:r>
            <a:r>
              <a:rPr lang="uk-UA" sz="1200" b="0" i="0" kern="1200" dirty="0">
                <a:solidFill>
                  <a:schemeClr val="tx1"/>
                </a:solidFill>
                <a:effectLst/>
                <a:latin typeface="+mn-lt"/>
                <a:ea typeface="+mn-ea"/>
                <a:cs typeface="+mn-cs"/>
              </a:rPr>
              <a:t>для вирішення проектних і структурних вимог в архітектурі розробки додатків. </a:t>
            </a:r>
            <a:r>
              <a:rPr lang="en-US" sz="1200" b="0" i="0" kern="1200" dirty="0">
                <a:solidFill>
                  <a:schemeClr val="tx1"/>
                </a:solidFill>
                <a:effectLst/>
                <a:latin typeface="+mn-lt"/>
                <a:ea typeface="+mn-ea"/>
                <a:cs typeface="+mn-cs"/>
              </a:rPr>
              <a:t>Node.js </a:t>
            </a:r>
            <a:r>
              <a:rPr lang="uk-UA" sz="1200" b="0" i="0" kern="1200" dirty="0">
                <a:solidFill>
                  <a:schemeClr val="tx1"/>
                </a:solidFill>
                <a:effectLst/>
                <a:latin typeface="+mn-lt"/>
                <a:ea typeface="+mn-ea"/>
                <a:cs typeface="+mn-cs"/>
              </a:rPr>
              <a:t>написано з використанням </a:t>
            </a:r>
            <a:r>
              <a:rPr lang="en-US" sz="1200" b="0" i="0" kern="1200" dirty="0">
                <a:solidFill>
                  <a:schemeClr val="tx1"/>
                </a:solidFill>
                <a:effectLst/>
                <a:latin typeface="+mn-lt"/>
                <a:ea typeface="+mn-ea"/>
                <a:cs typeface="+mn-cs"/>
              </a:rPr>
              <a:t>JavaScript </a:t>
            </a:r>
            <a:r>
              <a:rPr lang="uk-UA" sz="1200" b="0" i="0" kern="1200" dirty="0">
                <a:solidFill>
                  <a:schemeClr val="tx1"/>
                </a:solidFill>
                <a:effectLst/>
                <a:latin typeface="+mn-lt"/>
                <a:ea typeface="+mn-ea"/>
                <a:cs typeface="+mn-cs"/>
              </a:rPr>
              <a:t>і є тією ж технологією, що й компоненти компонентів </a:t>
            </a:r>
            <a:r>
              <a:rPr lang="en-US" sz="1200" b="0" i="0" kern="1200" dirty="0">
                <a:solidFill>
                  <a:schemeClr val="tx1"/>
                </a:solidFill>
                <a:effectLst/>
                <a:latin typeface="+mn-lt"/>
                <a:ea typeface="+mn-ea"/>
                <a:cs typeface="+mn-cs"/>
              </a:rPr>
              <a:t>frontend, </a:t>
            </a:r>
            <a:r>
              <a:rPr lang="uk-UA" sz="1200" b="0" i="0" kern="1200" dirty="0">
                <a:solidFill>
                  <a:schemeClr val="tx1"/>
                </a:solidFill>
                <a:effectLst/>
                <a:latin typeface="+mn-lt"/>
                <a:ea typeface="+mn-ea"/>
                <a:cs typeface="+mn-cs"/>
              </a:rPr>
              <a:t>що полегшує тим самим розробникам програму зворотних сервісів і інтерфейсів користувача інтерфейсу.</a:t>
            </a:r>
          </a:p>
          <a:p>
            <a:pPr fontAlgn="base"/>
            <a:endParaRPr lang="en-US"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Архітектура веб-додатків </a:t>
            </a:r>
            <a:r>
              <a:rPr lang="en-US" sz="1200" b="0" i="0" kern="1200" dirty="0">
                <a:solidFill>
                  <a:schemeClr val="tx1"/>
                </a:solidFill>
                <a:effectLst/>
                <a:latin typeface="+mn-lt"/>
                <a:ea typeface="+mn-ea"/>
                <a:cs typeface="+mn-cs"/>
              </a:rPr>
              <a:t>Node.js </a:t>
            </a:r>
            <a:r>
              <a:rPr lang="uk-UA" sz="1200" b="0" i="0" kern="1200" dirty="0">
                <a:solidFill>
                  <a:schemeClr val="tx1"/>
                </a:solidFill>
                <a:effectLst/>
                <a:latin typeface="+mn-lt"/>
                <a:ea typeface="+mn-ea"/>
                <a:cs typeface="+mn-cs"/>
              </a:rPr>
              <a:t>забезпечує швидкість і ефективність середовища розробки, роблячи її ключовим гравцем у галузі. У своєму серці </a:t>
            </a:r>
            <a:r>
              <a:rPr lang="en-US" sz="1200" b="0" i="0" kern="1200" dirty="0">
                <a:solidFill>
                  <a:schemeClr val="tx1"/>
                </a:solidFill>
                <a:effectLst/>
                <a:latin typeface="+mn-lt"/>
                <a:ea typeface="+mn-ea"/>
                <a:cs typeface="+mn-cs"/>
              </a:rPr>
              <a:t>Node.js </a:t>
            </a:r>
            <a:r>
              <a:rPr lang="uk-UA" sz="1200" b="0" i="0" kern="1200" dirty="0">
                <a:solidFill>
                  <a:schemeClr val="tx1"/>
                </a:solidFill>
                <a:effectLst/>
                <a:latin typeface="+mn-lt"/>
                <a:ea typeface="+mn-ea"/>
                <a:cs typeface="+mn-cs"/>
              </a:rPr>
              <a:t>було розроблено з урахуванням інтеграції, що не є несподіванкою, оскільки все більше підприємств використовують цю структуру для інтеграції численних сервісів і систем через єдиний інтерфейс користувача.</a:t>
            </a:r>
          </a:p>
          <a:p>
            <a:pPr fontAlgn="base"/>
            <a:endParaRPr lang="en-US"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Архітектура веб-додатків </a:t>
            </a:r>
            <a:r>
              <a:rPr lang="en-US" sz="1200" b="0" i="0" kern="1200" dirty="0">
                <a:solidFill>
                  <a:schemeClr val="tx1"/>
                </a:solidFill>
                <a:effectLst/>
                <a:latin typeface="+mn-lt"/>
                <a:ea typeface="+mn-ea"/>
                <a:cs typeface="+mn-cs"/>
              </a:rPr>
              <a:t>Node.js </a:t>
            </a:r>
            <a:r>
              <a:rPr lang="uk-UA" sz="1200" b="0" i="0" kern="1200" dirty="0">
                <a:solidFill>
                  <a:schemeClr val="tx1"/>
                </a:solidFill>
                <a:effectLst/>
                <a:latin typeface="+mn-lt"/>
                <a:ea typeface="+mn-ea"/>
                <a:cs typeface="+mn-cs"/>
              </a:rPr>
              <a:t>забезпечує узгодженість, спільне використання кодів і можливість повторного використання, просту передачу знань і велику кількість безкоштовних інструментів.</a:t>
            </a:r>
          </a:p>
          <a:p>
            <a:pPr fontAlgn="base"/>
            <a:endParaRPr lang="en-US" sz="1200" b="0" i="0" kern="1200" dirty="0">
              <a:solidFill>
                <a:schemeClr val="tx1"/>
              </a:solidFill>
              <a:effectLst/>
              <a:latin typeface="+mn-lt"/>
              <a:ea typeface="+mn-ea"/>
              <a:cs typeface="+mn-cs"/>
            </a:endParaRPr>
          </a:p>
          <a:p>
            <a:pPr fontAlgn="base"/>
            <a:r>
              <a:rPr lang="uk-UA" sz="1200" b="0" i="0" kern="1200" dirty="0">
                <a:solidFill>
                  <a:schemeClr val="tx1"/>
                </a:solidFill>
                <a:effectLst/>
                <a:latin typeface="+mn-lt"/>
                <a:ea typeface="+mn-ea"/>
                <a:cs typeface="+mn-cs"/>
              </a:rPr>
              <a:t>Ці переваги забезпечують гнучкість і ефективність при створенні надійного веб-додатка.</a:t>
            </a:r>
          </a:p>
        </p:txBody>
      </p:sp>
      <p:sp>
        <p:nvSpPr>
          <p:cNvPr id="4" name="Slide Number Placeholder 3"/>
          <p:cNvSpPr>
            <a:spLocks noGrp="1"/>
          </p:cNvSpPr>
          <p:nvPr>
            <p:ph type="sldNum" sz="quarter" idx="5"/>
          </p:nvPr>
        </p:nvSpPr>
        <p:spPr/>
        <p:txBody>
          <a:bodyPr/>
          <a:lstStyle/>
          <a:p>
            <a:fld id="{9016552F-5601-49DD-82CF-316E986FEE33}" type="slidenum">
              <a:rPr lang="en-US" smtClean="0"/>
              <a:t>11</a:t>
            </a:fld>
            <a:endParaRPr lang="en-US"/>
          </a:p>
        </p:txBody>
      </p:sp>
    </p:spTree>
    <p:extLst>
      <p:ext uri="{BB962C8B-B14F-4D97-AF65-F5344CB8AC3E}">
        <p14:creationId xmlns:p14="http://schemas.microsoft.com/office/powerpoint/2010/main" val="7139850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 — </a:t>
            </a:r>
            <a:r>
              <a:rPr lang="uk-UA" sz="1200" b="0" i="0" u="none" strike="noStrike" kern="1200" dirty="0">
                <a:solidFill>
                  <a:schemeClr val="tx1"/>
                </a:solidFill>
                <a:effectLst/>
                <a:latin typeface="+mn-lt"/>
                <a:ea typeface="+mn-ea"/>
                <a:cs typeface="+mn-cs"/>
                <a:hlinkClick r:id="rId3" tooltip="Мережевий протокол"/>
              </a:rPr>
              <a:t>протокол</a:t>
            </a:r>
            <a:r>
              <a:rPr lang="uk-UA" sz="1200" b="0" i="0" kern="1200" dirty="0">
                <a:solidFill>
                  <a:schemeClr val="tx1"/>
                </a:solidFill>
                <a:effectLst/>
                <a:latin typeface="+mn-lt"/>
                <a:ea typeface="+mn-ea"/>
                <a:cs typeface="+mn-cs"/>
              </a:rPr>
              <a:t> передачі даних, що використовується в </a:t>
            </a:r>
            <a:r>
              <a:rPr lang="uk-UA" sz="1200" b="0" i="0" u="none" strike="noStrike" kern="1200" dirty="0">
                <a:solidFill>
                  <a:schemeClr val="tx1"/>
                </a:solidFill>
                <a:effectLst/>
                <a:latin typeface="+mn-lt"/>
                <a:ea typeface="+mn-ea"/>
                <a:cs typeface="+mn-cs"/>
                <a:hlinkClick r:id="rId4" tooltip="Комп'ютер"/>
              </a:rPr>
              <a:t>комп'ютерних</a:t>
            </a:r>
            <a:r>
              <a:rPr lang="uk-UA" sz="1200" b="0" i="0" kern="1200" dirty="0">
                <a:solidFill>
                  <a:schemeClr val="tx1"/>
                </a:solidFill>
                <a:effectLst/>
                <a:latin typeface="+mn-lt"/>
                <a:ea typeface="+mn-ea"/>
                <a:cs typeface="+mn-cs"/>
              </a:rPr>
              <a:t> мережах. Назва скорочена від </a:t>
            </a:r>
            <a:r>
              <a:rPr lang="en-US" sz="1200" b="0" i="0" kern="1200" dirty="0">
                <a:solidFill>
                  <a:schemeClr val="tx1"/>
                </a:solidFill>
                <a:effectLst/>
                <a:latin typeface="+mn-lt"/>
                <a:ea typeface="+mn-ea"/>
                <a:cs typeface="+mn-cs"/>
              </a:rPr>
              <a:t>Hyper Text Transfer Protocol, </a:t>
            </a:r>
            <a:r>
              <a:rPr lang="uk-UA" sz="1200" b="0" i="0" kern="1200" dirty="0">
                <a:solidFill>
                  <a:schemeClr val="tx1"/>
                </a:solidFill>
                <a:effectLst/>
                <a:latin typeface="+mn-lt"/>
                <a:ea typeface="+mn-ea"/>
                <a:cs typeface="+mn-cs"/>
              </a:rPr>
              <a:t>протокол передачі </a:t>
            </a:r>
            <a:r>
              <a:rPr lang="uk-UA" sz="1200" b="0" i="0" u="none" strike="noStrike" kern="1200" dirty="0">
                <a:solidFill>
                  <a:schemeClr val="tx1"/>
                </a:solidFill>
                <a:effectLst/>
                <a:latin typeface="+mn-lt"/>
                <a:ea typeface="+mn-ea"/>
                <a:cs typeface="+mn-cs"/>
                <a:hlinkClick r:id="rId5" tooltip="Гіпертекст"/>
              </a:rPr>
              <a:t>гіпер-текстових документів</a:t>
            </a:r>
            <a:endParaRPr lang="en-US" sz="1200" b="0" i="0" u="none" strike="noStrike" kern="1200" dirty="0">
              <a:solidFill>
                <a:schemeClr val="tx1"/>
              </a:solidFill>
              <a:effectLst/>
              <a:latin typeface="+mn-lt"/>
              <a:ea typeface="+mn-ea"/>
              <a:cs typeface="+mn-cs"/>
            </a:endParaRPr>
          </a:p>
          <a:p>
            <a:endParaRPr lang="uk-UA"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належить до протоколів моделі </a:t>
            </a:r>
            <a:r>
              <a:rPr lang="en-US" sz="1200" b="0" i="0" u="none" strike="noStrike" kern="1200" dirty="0">
                <a:solidFill>
                  <a:schemeClr val="tx1"/>
                </a:solidFill>
                <a:effectLst/>
                <a:latin typeface="+mn-lt"/>
                <a:ea typeface="+mn-ea"/>
                <a:cs typeface="+mn-cs"/>
                <a:hlinkClick r:id="rId6" tooltip="OSI"/>
              </a:rPr>
              <a:t>OSI</a:t>
            </a:r>
            <a:r>
              <a:rPr lang="en-US" sz="1200" b="0" i="0" kern="1200" dirty="0">
                <a:solidFill>
                  <a:schemeClr val="tx1"/>
                </a:solidFill>
                <a:effectLst/>
                <a:latin typeface="+mn-lt"/>
                <a:ea typeface="+mn-ea"/>
                <a:cs typeface="+mn-cs"/>
              </a:rPr>
              <a:t> 7-</a:t>
            </a:r>
            <a:r>
              <a:rPr lang="uk-UA" sz="1200" b="0" i="0" kern="1200" dirty="0">
                <a:solidFill>
                  <a:schemeClr val="tx1"/>
                </a:solidFill>
                <a:effectLst/>
                <a:latin typeface="+mn-lt"/>
                <a:ea typeface="+mn-ea"/>
                <a:cs typeface="+mn-cs"/>
              </a:rPr>
              <a:t>го </a:t>
            </a:r>
            <a:r>
              <a:rPr lang="uk-UA" sz="1200" b="0" i="0" u="none" strike="noStrike" kern="1200" dirty="0">
                <a:solidFill>
                  <a:schemeClr val="tx1"/>
                </a:solidFill>
                <a:effectLst/>
                <a:latin typeface="+mn-lt"/>
                <a:ea typeface="+mn-ea"/>
                <a:cs typeface="+mn-cs"/>
                <a:hlinkClick r:id="rId7" tooltip="Прикладний рівень"/>
              </a:rPr>
              <a:t>прикладного рівня</a:t>
            </a:r>
            <a:r>
              <a:rPr lang="uk-UA" sz="1200" b="0" i="0" kern="1200" dirty="0">
                <a:solidFill>
                  <a:schemeClr val="tx1"/>
                </a:solidFill>
                <a:effectLst/>
                <a:latin typeface="+mn-lt"/>
                <a:ea typeface="+mn-ea"/>
                <a:cs typeface="+mn-cs"/>
              </a:rPr>
              <a:t>.</a:t>
            </a:r>
            <a:endParaRPr lang="en-US" sz="1200" b="0" i="0" kern="1200" dirty="0">
              <a:solidFill>
                <a:schemeClr val="tx1"/>
              </a:solidFill>
              <a:effectLst/>
              <a:latin typeface="+mn-lt"/>
              <a:ea typeface="+mn-ea"/>
              <a:cs typeface="+mn-cs"/>
            </a:endParaRPr>
          </a:p>
          <a:p>
            <a:endParaRPr lang="uk-UA" sz="1200" b="0" i="0" kern="1200" dirty="0">
              <a:solidFill>
                <a:schemeClr val="tx1"/>
              </a:solidFill>
              <a:effectLst/>
              <a:latin typeface="+mn-lt"/>
              <a:ea typeface="+mn-ea"/>
              <a:cs typeface="+mn-cs"/>
            </a:endParaRPr>
          </a:p>
          <a:p>
            <a:r>
              <a:rPr lang="uk-UA" sz="1200" b="0" i="0" kern="1200" dirty="0">
                <a:solidFill>
                  <a:schemeClr val="tx1"/>
                </a:solidFill>
                <a:effectLst/>
                <a:latin typeface="+mn-lt"/>
                <a:ea typeface="+mn-ea"/>
                <a:cs typeface="+mn-cs"/>
              </a:rPr>
              <a:t>Основним призначенням протоколу </a:t>
            </a:r>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є передача </a:t>
            </a:r>
            <a:r>
              <a:rPr lang="uk-UA" sz="1200" b="0" i="0" u="none" strike="noStrike" kern="1200" dirty="0">
                <a:solidFill>
                  <a:schemeClr val="tx1"/>
                </a:solidFill>
                <a:effectLst/>
                <a:latin typeface="+mn-lt"/>
                <a:ea typeface="+mn-ea"/>
                <a:cs typeface="+mn-cs"/>
                <a:hlinkClick r:id="rId8" tooltip="Веб-сторінка"/>
              </a:rPr>
              <a:t>веб-сторінок</a:t>
            </a:r>
            <a:r>
              <a:rPr lang="uk-UA" sz="1200" b="0" i="0" kern="1200" dirty="0">
                <a:solidFill>
                  <a:schemeClr val="tx1"/>
                </a:solidFill>
                <a:effectLst/>
                <a:latin typeface="+mn-lt"/>
                <a:ea typeface="+mn-ea"/>
                <a:cs typeface="+mn-cs"/>
              </a:rPr>
              <a:t> (</a:t>
            </a:r>
            <a:r>
              <a:rPr lang="uk-UA" sz="1200" b="0" i="0" u="none" strike="noStrike" kern="1200" dirty="0">
                <a:solidFill>
                  <a:schemeClr val="tx1"/>
                </a:solidFill>
                <a:effectLst/>
                <a:latin typeface="+mn-lt"/>
                <a:ea typeface="+mn-ea"/>
                <a:cs typeface="+mn-cs"/>
                <a:hlinkClick r:id="rId9" tooltip="Текстовий файл"/>
              </a:rPr>
              <a:t>текстових файлів</a:t>
            </a:r>
            <a:r>
              <a:rPr lang="uk-UA" sz="1200" b="0" i="0" kern="1200" dirty="0">
                <a:solidFill>
                  <a:schemeClr val="tx1"/>
                </a:solidFill>
                <a:effectLst/>
                <a:latin typeface="+mn-lt"/>
                <a:ea typeface="+mn-ea"/>
                <a:cs typeface="+mn-cs"/>
              </a:rPr>
              <a:t> з розміткою </a:t>
            </a:r>
            <a:r>
              <a:rPr lang="en-US" sz="1200" b="0" i="0" u="none" strike="noStrike" kern="1200" dirty="0">
                <a:solidFill>
                  <a:schemeClr val="tx1"/>
                </a:solidFill>
                <a:effectLst/>
                <a:latin typeface="+mn-lt"/>
                <a:ea typeface="+mn-ea"/>
                <a:cs typeface="+mn-cs"/>
                <a:hlinkClick r:id="rId10" tooltip="HTML"/>
              </a:rPr>
              <a:t>HTML</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хоча за допомогою нього успішно передаються і інші </a:t>
            </a:r>
            <a:r>
              <a:rPr lang="uk-UA" sz="1200" b="0" i="0" u="none" strike="noStrike" kern="1200" dirty="0">
                <a:solidFill>
                  <a:schemeClr val="tx1"/>
                </a:solidFill>
                <a:effectLst/>
                <a:latin typeface="+mn-lt"/>
                <a:ea typeface="+mn-ea"/>
                <a:cs typeface="+mn-cs"/>
                <a:hlinkClick r:id="rId11" tooltip="Файл"/>
              </a:rPr>
              <a:t>файли</a:t>
            </a:r>
            <a:r>
              <a:rPr lang="uk-UA" sz="1200" b="0" i="0" kern="1200" dirty="0">
                <a:solidFill>
                  <a:schemeClr val="tx1"/>
                </a:solidFill>
                <a:effectLst/>
                <a:latin typeface="+mn-lt"/>
                <a:ea typeface="+mn-ea"/>
                <a:cs typeface="+mn-cs"/>
              </a:rPr>
              <a:t>, які пов'язані з веб-сторінками (</a:t>
            </a:r>
            <a:r>
              <a:rPr lang="uk-UA" sz="1200" b="0" i="0" u="none" strike="noStrike" kern="1200" dirty="0">
                <a:solidFill>
                  <a:schemeClr val="tx1"/>
                </a:solidFill>
                <a:effectLst/>
                <a:latin typeface="+mn-lt"/>
                <a:ea typeface="+mn-ea"/>
                <a:cs typeface="+mn-cs"/>
                <a:hlinkClick r:id="rId12" tooltip="Цифрове зображення"/>
              </a:rPr>
              <a:t>зображення</a:t>
            </a:r>
            <a:r>
              <a:rPr lang="uk-UA" sz="1200" b="0" i="0" kern="1200" dirty="0">
                <a:solidFill>
                  <a:schemeClr val="tx1"/>
                </a:solidFill>
                <a:effectLst/>
                <a:latin typeface="+mn-lt"/>
                <a:ea typeface="+mn-ea"/>
                <a:cs typeface="+mn-cs"/>
              </a:rPr>
              <a:t> і </a:t>
            </a:r>
            <a:r>
              <a:rPr lang="uk-UA" sz="1200" b="0" i="0" u="none" strike="noStrike" kern="1200" dirty="0">
                <a:solidFill>
                  <a:schemeClr val="tx1"/>
                </a:solidFill>
                <a:effectLst/>
                <a:latin typeface="+mn-lt"/>
                <a:ea typeface="+mn-ea"/>
                <a:cs typeface="+mn-cs"/>
                <a:hlinkClick r:id="rId13" tooltip="Застосунки"/>
              </a:rPr>
              <a:t>застосунки</a:t>
            </a:r>
            <a:r>
              <a:rPr lang="uk-UA" sz="1200" b="0" i="0" kern="1200" dirty="0">
                <a:solidFill>
                  <a:schemeClr val="tx1"/>
                </a:solidFill>
                <a:effectLst/>
                <a:latin typeface="+mn-lt"/>
                <a:ea typeface="+mn-ea"/>
                <a:cs typeface="+mn-cs"/>
              </a:rPr>
              <a:t>), так і не пов'язані з ними (у цьому </a:t>
            </a:r>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конкурує з складнішим </a:t>
            </a:r>
            <a:r>
              <a:rPr lang="en-US" sz="1200" b="0" i="0" u="none" strike="noStrike" kern="1200" dirty="0">
                <a:solidFill>
                  <a:schemeClr val="tx1"/>
                </a:solidFill>
                <a:effectLst/>
                <a:latin typeface="+mn-lt"/>
                <a:ea typeface="+mn-ea"/>
                <a:cs typeface="+mn-cs"/>
                <a:hlinkClick r:id="rId14" tooltip="FTP"/>
              </a:rPr>
              <a:t>FTP</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припускає, що клієнтська програма — </a:t>
            </a:r>
            <a:r>
              <a:rPr lang="uk-UA" sz="1200" b="0" i="0" u="none" strike="noStrike" kern="1200" dirty="0">
                <a:solidFill>
                  <a:schemeClr val="tx1"/>
                </a:solidFill>
                <a:effectLst/>
                <a:latin typeface="+mn-lt"/>
                <a:ea typeface="+mn-ea"/>
                <a:cs typeface="+mn-cs"/>
                <a:hlinkClick r:id="rId15" tooltip="Веб-браузер"/>
              </a:rPr>
              <a:t>веб-браузер</a:t>
            </a:r>
            <a:r>
              <a:rPr lang="uk-UA" sz="1200" b="0" i="0" kern="1200" dirty="0">
                <a:solidFill>
                  <a:schemeClr val="tx1"/>
                </a:solidFill>
                <a:effectLst/>
                <a:latin typeface="+mn-lt"/>
                <a:ea typeface="+mn-ea"/>
                <a:cs typeface="+mn-cs"/>
              </a:rPr>
              <a:t> — здатна відображати гіпертекстові веб-сторінки та файли інших типів у зручній для користувача формі. Для правильного відображення </a:t>
            </a:r>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дозволяє клієнтові дізнатися мову та </a:t>
            </a:r>
            <a:r>
              <a:rPr lang="uk-UA" sz="1200" b="0" i="0" u="none" strike="noStrike" kern="1200" dirty="0">
                <a:solidFill>
                  <a:schemeClr val="tx1"/>
                </a:solidFill>
                <a:effectLst/>
                <a:latin typeface="+mn-lt"/>
                <a:ea typeface="+mn-ea"/>
                <a:cs typeface="+mn-cs"/>
                <a:hlinkClick r:id="rId16" tooltip="Кодування символів"/>
              </a:rPr>
              <a:t>кодування символів</a:t>
            </a:r>
            <a:r>
              <a:rPr lang="uk-UA" sz="1200" b="0" i="0" kern="1200" dirty="0">
                <a:solidFill>
                  <a:schemeClr val="tx1"/>
                </a:solidFill>
                <a:effectLst/>
                <a:latin typeface="+mn-lt"/>
                <a:ea typeface="+mn-ea"/>
                <a:cs typeface="+mn-cs"/>
              </a:rPr>
              <a:t> веб-сторінки й/або запитати версію сторінки в потрібних мові/кодуванні, використовуючи позначення із стандарту </a:t>
            </a:r>
            <a:r>
              <a:rPr lang="en-US" sz="1200" b="0" i="0" u="none" strike="noStrike" kern="1200" dirty="0">
                <a:solidFill>
                  <a:schemeClr val="tx1"/>
                </a:solidFill>
                <a:effectLst/>
                <a:latin typeface="+mn-lt"/>
                <a:ea typeface="+mn-ea"/>
                <a:cs typeface="+mn-cs"/>
                <a:hlinkClick r:id="rId17" tooltip="MIME"/>
              </a:rPr>
              <a:t>MIME</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uk-UA" sz="1200" b="0" i="0" kern="1200" dirty="0">
                <a:solidFill>
                  <a:schemeClr val="tx1"/>
                </a:solidFill>
                <a:effectLst/>
                <a:latin typeface="+mn-lt"/>
                <a:ea typeface="+mn-ea"/>
                <a:cs typeface="+mn-cs"/>
              </a:rPr>
              <a:t>Якщо в </a:t>
            </a:r>
            <a:r>
              <a:rPr lang="en-US" sz="1200" b="0" i="0" u="none" strike="noStrike" kern="1200" dirty="0">
                <a:solidFill>
                  <a:schemeClr val="tx1"/>
                </a:solidFill>
                <a:effectLst/>
                <a:latin typeface="+mn-lt"/>
                <a:ea typeface="+mn-ea"/>
                <a:cs typeface="+mn-cs"/>
                <a:hlinkClick r:id="rId18" tooltip="URL"/>
              </a:rPr>
              <a:t>URL</a:t>
            </a:r>
            <a:r>
              <a:rPr lang="en-US" sz="1200" b="0" i="0" kern="1200" dirty="0">
                <a:solidFill>
                  <a:schemeClr val="tx1"/>
                </a:solidFill>
                <a:effectLst/>
                <a:latin typeface="+mn-lt"/>
                <a:ea typeface="+mn-ea"/>
                <a:cs typeface="+mn-cs"/>
              </a:rPr>
              <a:t> </a:t>
            </a:r>
            <a:r>
              <a:rPr lang="uk-UA" sz="1200" b="0" i="0" kern="1200" dirty="0">
                <a:solidFill>
                  <a:schemeClr val="tx1"/>
                </a:solidFill>
                <a:effectLst/>
                <a:latin typeface="+mn-lt"/>
                <a:ea typeface="+mn-ea"/>
                <a:cs typeface="+mn-cs"/>
              </a:rPr>
              <a:t>зі схемою </a:t>
            </a:r>
            <a:r>
              <a:rPr lang="en-US" sz="1200" b="0" i="0" kern="1200" dirty="0">
                <a:solidFill>
                  <a:schemeClr val="tx1"/>
                </a:solidFill>
                <a:effectLst/>
                <a:latin typeface="+mn-lt"/>
                <a:ea typeface="+mn-ea"/>
                <a:cs typeface="+mn-cs"/>
              </a:rPr>
              <a:t>http:// </a:t>
            </a:r>
            <a:r>
              <a:rPr lang="uk-UA" sz="1200" b="0" i="0" kern="1200" dirty="0">
                <a:solidFill>
                  <a:schemeClr val="tx1"/>
                </a:solidFill>
                <a:effectLst/>
                <a:latin typeface="+mn-lt"/>
                <a:ea typeface="+mn-ea"/>
                <a:cs typeface="+mn-cs"/>
              </a:rPr>
              <a:t>не вказаний </a:t>
            </a:r>
            <a:r>
              <a:rPr lang="uk-UA" sz="1200" b="0" i="0" u="none" strike="noStrike" kern="1200" dirty="0">
                <a:solidFill>
                  <a:schemeClr val="tx1"/>
                </a:solidFill>
                <a:effectLst/>
                <a:latin typeface="+mn-lt"/>
                <a:ea typeface="+mn-ea"/>
                <a:cs typeface="+mn-cs"/>
                <a:hlinkClick r:id="rId19" tooltip="Порт протоколу"/>
              </a:rPr>
              <a:t>порт</a:t>
            </a:r>
            <a:r>
              <a:rPr lang="uk-UA" sz="1200" b="0" i="0" kern="1200" dirty="0">
                <a:solidFill>
                  <a:schemeClr val="tx1"/>
                </a:solidFill>
                <a:effectLst/>
                <a:latin typeface="+mn-lt"/>
                <a:ea typeface="+mn-ea"/>
                <a:cs typeface="+mn-cs"/>
              </a:rPr>
              <a:t>, то за замовчуванням береться 80</a:t>
            </a:r>
            <a:r>
              <a:rPr lang="en-US" sz="1200" b="0" i="0" kern="1200" dirty="0">
                <a:solidFill>
                  <a:schemeClr val="tx1"/>
                </a:solidFill>
                <a:effectLst/>
                <a:latin typeface="+mn-lt"/>
                <a:ea typeface="+mn-ea"/>
                <a:cs typeface="+mn-cs"/>
              </a:rPr>
              <a:t>.</a:t>
            </a:r>
          </a:p>
          <a:p>
            <a:endParaRPr lang="uk-UA"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9016552F-5601-49DD-82CF-316E986FEE33}" type="slidenum">
              <a:rPr lang="en-US" smtClean="0"/>
              <a:t>13</a:t>
            </a:fld>
            <a:endParaRPr lang="en-US"/>
          </a:p>
        </p:txBody>
      </p:sp>
    </p:spTree>
    <p:extLst>
      <p:ext uri="{BB962C8B-B14F-4D97-AF65-F5344CB8AC3E}">
        <p14:creationId xmlns:p14="http://schemas.microsoft.com/office/powerpoint/2010/main" val="349033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br>
              <a:rPr lang="uk-UA" dirty="0"/>
            </a:br>
            <a:r>
              <a:rPr lang="en-US" dirty="0"/>
              <a:t>TO</a:t>
            </a:r>
            <a:r>
              <a:rPr lang="uk-UA" dirty="0"/>
              <a:t> </a:t>
            </a:r>
            <a:r>
              <a:rPr lang="en-US" dirty="0"/>
              <a:t>BE</a:t>
            </a:r>
            <a:r>
              <a:rPr lang="uk-UA" dirty="0"/>
              <a:t> </a:t>
            </a:r>
            <a:r>
              <a:rPr lang="en-US" dirty="0"/>
              <a:t>CAPI</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a:t>
            </a:r>
            <a:r>
              <a:rPr lang="uk-UA" dirty="0"/>
              <a:t> С</a:t>
            </a:r>
            <a:r>
              <a:rPr lang="en-US" dirty="0"/>
              <a:t>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br>
              <a:rPr lang="uk-UA" dirty="0"/>
            </a:br>
            <a:r>
              <a:rPr lang="en-US" dirty="0"/>
              <a:t>BE CAPITA</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image" Target="../media/image3.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2.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6"/>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6"/>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hyperlink" Target="https://developer.mozilla.org/uk/docs/Web/HTTP/Status/200" TargetMode="External"/><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developer.mozilla.org/uk/docs/Web/HTTP/Status" TargetMode="External"/><Relationship Id="rId2" Type="http://schemas.openxmlformats.org/officeDocument/2006/relationships/hyperlink" Target="https://medium.com/@SvitlaSystems/web-application-architecture-1bcd6fe85a9b" TargetMode="External"/><Relationship Id="rId1" Type="http://schemas.openxmlformats.org/officeDocument/2006/relationships/slideLayout" Target="../slideLayouts/slideLayout2.xml"/><Relationship Id="rId5" Type="http://schemas.openxmlformats.org/officeDocument/2006/relationships/hyperlink" Target="https://developer.mozilla.org/en-US/docs/Web/HTTP/Headers" TargetMode="External"/><Relationship Id="rId4" Type="http://schemas.openxmlformats.org/officeDocument/2006/relationships/hyperlink" Target="https://developer.mozilla.org/ru/docs/Web/HTTP/%D0%97%D0%B0%D0%B3%D0%BE%D0%BB%D0%BE%D0%B2%D0%BA%D0%B8" TargetMode="External"/></Relationships>
</file>

<file path=ppt/slides/_rels/slide57.xml.rels><?xml version="1.0" encoding="UTF-8" standalone="yes"?>
<Relationships xmlns="http://schemas.openxmlformats.org/package/2006/relationships"><Relationship Id="rId3" Type="http://schemas.openxmlformats.org/officeDocument/2006/relationships/hyperlink" Target="https://medium.com/@OnCrawl/meaning-of-the-different-http-status-code-3a2f8391d785" TargetMode="External"/><Relationship Id="rId2" Type="http://schemas.openxmlformats.org/officeDocument/2006/relationships/hyperlink" Target="https://svitla.com/blog/web-application-architecture" TargetMode="External"/><Relationship Id="rId1" Type="http://schemas.openxmlformats.org/officeDocument/2006/relationships/slideLayout" Target="../slideLayouts/slideLayout2.xml"/><Relationship Id="rId5" Type="http://schemas.openxmlformats.org/officeDocument/2006/relationships/hyperlink" Target="https://habr.com/ru/post/438810/" TargetMode="External"/><Relationship Id="rId4" Type="http://schemas.openxmlformats.org/officeDocument/2006/relationships/hyperlink" Target="https://medium.com/@Grigorkh/why-we-need-to-use-http-2-in-2017-e9e38d95a5e5"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308" y="174928"/>
            <a:ext cx="12390783" cy="6683071"/>
          </a:xfrm>
        </p:spPr>
        <p:txBody>
          <a:bodyPr/>
          <a:lstStyle/>
          <a:p>
            <a:pPr>
              <a:spcBef>
                <a:spcPts val="0"/>
              </a:spcBef>
            </a:pPr>
            <a:r>
              <a:rPr lang="en-US" sz="10400" dirty="0"/>
              <a:t>Web Application </a:t>
            </a:r>
            <a:br>
              <a:rPr lang="en-US" sz="10400" dirty="0"/>
            </a:br>
            <a:r>
              <a:rPr lang="en-US" sz="10400" dirty="0"/>
              <a:t>Architecture, </a:t>
            </a:r>
            <a:br>
              <a:rPr lang="en-US" sz="10400" dirty="0"/>
            </a:br>
            <a:r>
              <a:rPr lang="en-US" sz="10400" dirty="0"/>
              <a:t>HTTP, REST</a:t>
            </a:r>
            <a:endParaRPr lang="en-US" sz="10400" dirty="0">
              <a:latin typeface="Proxima Nova Black" panose="02000506030000020004" pitchFamily="2" charset="0"/>
            </a:endParaRPr>
          </a:p>
        </p:txBody>
      </p:sp>
      <p:sp>
        <p:nvSpPr>
          <p:cNvPr id="3" name="Text Placeholder 2"/>
          <p:cNvSpPr>
            <a:spLocks noGrp="1"/>
          </p:cNvSpPr>
          <p:nvPr>
            <p:ph type="body" sz="quarter" idx="10"/>
          </p:nvPr>
        </p:nvSpPr>
        <p:spPr/>
        <p:txBody>
          <a:bodyPr/>
          <a:lstStyle/>
          <a:p>
            <a:r>
              <a:rPr lang="en-US" dirty="0"/>
              <a:t>by Oksana Rudka</a:t>
            </a:r>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714502"/>
            <a:ext cx="9281160" cy="3810000"/>
          </a:xfrm>
        </p:spPr>
        <p:txBody>
          <a:bodyPr/>
          <a:lstStyle/>
          <a:p>
            <a:r>
              <a:rPr lang="en-US" dirty="0"/>
              <a:t>Mobile Application Architecture is the framework of tools, techniques, and technologies to build a mobile application. The device, navigation, bandwidth and user interface are taken into account to design a solution for the mobile app.</a:t>
            </a:r>
          </a:p>
          <a:p>
            <a:endParaRPr lang="en-US" dirty="0"/>
          </a:p>
          <a:p>
            <a:r>
              <a:rPr lang="en-US" dirty="0"/>
              <a:t>The design flow of the mobile application architecture is comprised of the following building blocks:</a:t>
            </a:r>
          </a:p>
          <a:p>
            <a:pPr marL="285750" indent="-285750">
              <a:buFont typeface="Arial" panose="020B0604020202020204" pitchFamily="34" charset="0"/>
              <a:buChar char="•"/>
            </a:pPr>
            <a:r>
              <a:rPr lang="en-US" b="1" dirty="0"/>
              <a:t>Presentation layer:</a:t>
            </a:r>
            <a:r>
              <a:rPr lang="en-US" dirty="0"/>
              <a:t> User interface components that address how an app is viewed by the end user.</a:t>
            </a:r>
          </a:p>
          <a:p>
            <a:pPr marL="285750" indent="-285750">
              <a:buFont typeface="Arial" panose="020B0604020202020204" pitchFamily="34" charset="0"/>
              <a:buChar char="•"/>
            </a:pPr>
            <a:r>
              <a:rPr lang="en-US" b="1" dirty="0"/>
              <a:t>Business layer:</a:t>
            </a:r>
            <a:r>
              <a:rPr lang="en-US" dirty="0"/>
              <a:t> Components that focus on the behaviors available to the end users. It includes workflows that deliver functionality.</a:t>
            </a:r>
          </a:p>
          <a:p>
            <a:pPr marL="285750" indent="-285750">
              <a:buFont typeface="Arial" panose="020B0604020202020204" pitchFamily="34" charset="0"/>
              <a:buChar char="•"/>
            </a:pPr>
            <a:r>
              <a:rPr lang="en-US" b="1" dirty="0"/>
              <a:t>Data layer:</a:t>
            </a:r>
            <a:r>
              <a:rPr lang="en-US" dirty="0"/>
              <a:t> Data components that build a secure app structure and cognitive environment for the application.</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b="1" dirty="0"/>
              <a:t>MOBILE APPLICATION ARCHITECTURE</a:t>
            </a:r>
            <a:endParaRPr lang="uk-UA" sz="4400" dirty="0"/>
          </a:p>
        </p:txBody>
      </p:sp>
    </p:spTree>
    <p:extLst>
      <p:ext uri="{BB962C8B-B14F-4D97-AF65-F5344CB8AC3E}">
        <p14:creationId xmlns:p14="http://schemas.microsoft.com/office/powerpoint/2010/main" val="4532484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714502"/>
            <a:ext cx="9281160" cy="3810000"/>
          </a:xfrm>
        </p:spPr>
        <p:txBody>
          <a:bodyPr/>
          <a:lstStyle/>
          <a:p>
            <a:r>
              <a:rPr lang="en-US" dirty="0"/>
              <a:t>Node.js Web Application Architecture is a strong candidate for web app development. Node.js is written using JavaScript and includes the same technology as frontend components, making it easier to program backend services and frontend user interfaces.</a:t>
            </a:r>
          </a:p>
          <a:p>
            <a:r>
              <a:rPr lang="en-US" dirty="0"/>
              <a:t>This architecture provides speed, efficiency and effective integrations to numerous services and systems.</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3600" dirty="0"/>
              <a:t>NODE.JS WEB APPLICATION ARCHITECTURE</a:t>
            </a:r>
            <a:endParaRPr lang="uk-UA" sz="3600" dirty="0"/>
          </a:p>
        </p:txBody>
      </p:sp>
    </p:spTree>
    <p:extLst>
      <p:ext uri="{BB962C8B-B14F-4D97-AF65-F5344CB8AC3E}">
        <p14:creationId xmlns:p14="http://schemas.microsoft.com/office/powerpoint/2010/main" val="4156882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nl-NL" dirty="0"/>
              <a:t>HTTP SHORT HISTORY</a:t>
            </a:r>
            <a:endParaRPr lang="uk-UA" dirty="0"/>
          </a:p>
        </p:txBody>
      </p:sp>
    </p:spTree>
    <p:extLst>
      <p:ext uri="{BB962C8B-B14F-4D97-AF65-F5344CB8AC3E}">
        <p14:creationId xmlns:p14="http://schemas.microsoft.com/office/powerpoint/2010/main" val="37336888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714502"/>
            <a:ext cx="9281160" cy="3810000"/>
          </a:xfrm>
        </p:spPr>
        <p:txBody>
          <a:bodyPr/>
          <a:lstStyle/>
          <a:p>
            <a:r>
              <a:rPr lang="en-US" dirty="0"/>
              <a:t>The </a:t>
            </a:r>
            <a:r>
              <a:rPr lang="en-US" b="1" dirty="0"/>
              <a:t>Hyper Text Transfer Protocol</a:t>
            </a:r>
            <a:r>
              <a:rPr lang="en-US" dirty="0"/>
              <a:t> (</a:t>
            </a:r>
            <a:r>
              <a:rPr lang="en-US" b="1" dirty="0"/>
              <a:t>HTTP</a:t>
            </a:r>
            <a:r>
              <a:rPr lang="en-US" dirty="0"/>
              <a:t>) –  is an application protocol for distributed, collaborative, hypermedia information systems.</a:t>
            </a:r>
            <a:endParaRPr lang="en-US" baseline="30000" dirty="0"/>
          </a:p>
          <a:p>
            <a:r>
              <a:rPr lang="en-US" dirty="0"/>
              <a:t>HTTP is the foundation of data communication for the World Wide Web, where hypertext documents include hyperlinks to other resources that the user can easily access, for example by a mouse click or by tapping the screen in a web browser. HTTP was developed to facilitate hypertext and the World Wide Web.</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nl-NL" sz="4400" dirty="0"/>
              <a:t>HTTP SHORT HISTORY</a:t>
            </a:r>
            <a:endParaRPr lang="uk-UA" sz="4400" dirty="0"/>
          </a:p>
        </p:txBody>
      </p:sp>
    </p:spTree>
    <p:extLst>
      <p:ext uri="{BB962C8B-B14F-4D97-AF65-F5344CB8AC3E}">
        <p14:creationId xmlns:p14="http://schemas.microsoft.com/office/powerpoint/2010/main" val="2642028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nl-NL" sz="4400" dirty="0"/>
              <a:t>HTTP SHORT HISTORY</a:t>
            </a:r>
            <a:endParaRPr lang="uk-UA" sz="4400" dirty="0"/>
          </a:p>
        </p:txBody>
      </p:sp>
      <p:graphicFrame>
        <p:nvGraphicFramePr>
          <p:cNvPr id="7" name="Table 6">
            <a:extLst>
              <a:ext uri="{FF2B5EF4-FFF2-40B4-BE49-F238E27FC236}">
                <a16:creationId xmlns:a16="http://schemas.microsoft.com/office/drawing/2014/main" id="{F16B74CE-386F-4BD8-AD13-F03A27308E5C}"/>
              </a:ext>
            </a:extLst>
          </p:cNvPr>
          <p:cNvGraphicFramePr>
            <a:graphicFrameLocks noGrp="1"/>
          </p:cNvGraphicFramePr>
          <p:nvPr>
            <p:extLst>
              <p:ext uri="{D42A27DB-BD31-4B8C-83A1-F6EECF244321}">
                <p14:modId xmlns:p14="http://schemas.microsoft.com/office/powerpoint/2010/main" val="4068100893"/>
              </p:ext>
            </p:extLst>
          </p:nvPr>
        </p:nvGraphicFramePr>
        <p:xfrm>
          <a:off x="9153525" y="1714502"/>
          <a:ext cx="2514600" cy="2742732"/>
        </p:xfrm>
        <a:graphic>
          <a:graphicData uri="http://schemas.openxmlformats.org/drawingml/2006/table">
            <a:tbl>
              <a:tblPr/>
              <a:tblGrid>
                <a:gridCol w="1284717">
                  <a:extLst>
                    <a:ext uri="{9D8B030D-6E8A-4147-A177-3AD203B41FA5}">
                      <a16:colId xmlns:a16="http://schemas.microsoft.com/office/drawing/2014/main" val="1631490306"/>
                    </a:ext>
                  </a:extLst>
                </a:gridCol>
                <a:gridCol w="1229883">
                  <a:extLst>
                    <a:ext uri="{9D8B030D-6E8A-4147-A177-3AD203B41FA5}">
                      <a16:colId xmlns:a16="http://schemas.microsoft.com/office/drawing/2014/main" val="1225927543"/>
                    </a:ext>
                  </a:extLst>
                </a:gridCol>
              </a:tblGrid>
              <a:tr h="627645">
                <a:tc>
                  <a:txBody>
                    <a:bodyPr/>
                    <a:lstStyle/>
                    <a:p>
                      <a:pPr algn="l" fontAlgn="t"/>
                      <a:r>
                        <a:rPr lang="en-US" sz="2000" b="1"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YEAR</a:t>
                      </a:r>
                    </a:p>
                  </a:txBody>
                  <a:tcPr marL="101522" marR="50761" marT="50761" marB="5076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tc>
                  <a:txBody>
                    <a:bodyPr/>
                    <a:lstStyle/>
                    <a:p>
                      <a:pPr algn="l" fontAlgn="t"/>
                      <a:r>
                        <a:rPr lang="en-US" sz="2000" b="1"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HTTP VERSION</a:t>
                      </a:r>
                    </a:p>
                  </a:txBody>
                  <a:tcPr marL="50761" marR="50761" marT="50761" marB="5076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extLst>
                  <a:ext uri="{0D108BD9-81ED-4DB2-BD59-A6C34878D82A}">
                    <a16:rowId xmlns:a16="http://schemas.microsoft.com/office/drawing/2014/main" val="2014169975"/>
                  </a:ext>
                </a:extLst>
              </a:tr>
              <a:tr h="385254">
                <a:tc>
                  <a:txBody>
                    <a:bodyPr/>
                    <a:lstStyle/>
                    <a:p>
                      <a:pPr algn="l" fontAlgn="t"/>
                      <a:r>
                        <a:rPr lang="en-US" sz="2000" dirty="0">
                          <a:solidFill>
                            <a:schemeClr val="accent6">
                              <a:lumMod val="75000"/>
                            </a:schemeClr>
                          </a:solidFill>
                          <a:effectLst/>
                          <a:latin typeface="Open Sans" panose="020B0606030504020204" pitchFamily="34" charset="0"/>
                          <a:ea typeface="Open Sans" panose="020B0606030504020204" pitchFamily="34" charset="0"/>
                          <a:cs typeface="Open Sans" panose="020B0606030504020204" pitchFamily="34" charset="0"/>
                        </a:rPr>
                        <a:t>1991</a:t>
                      </a: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0.9</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811184"/>
                  </a:ext>
                </a:extLst>
              </a:tr>
              <a:tr h="385254">
                <a:tc>
                  <a:txBody>
                    <a:bodyPr/>
                    <a:lstStyle/>
                    <a:p>
                      <a:pPr algn="l" fontAlgn="t"/>
                      <a:r>
                        <a:rPr lang="en-US" sz="2000" dirty="0">
                          <a:solidFill>
                            <a:schemeClr val="accent6">
                              <a:lumMod val="75000"/>
                            </a:schemeClr>
                          </a:solidFill>
                          <a:effectLst/>
                          <a:latin typeface="Open Sans" panose="020B0606030504020204" pitchFamily="34" charset="0"/>
                          <a:ea typeface="Open Sans" panose="020B0606030504020204" pitchFamily="34" charset="0"/>
                          <a:cs typeface="Open Sans" panose="020B0606030504020204" pitchFamily="34" charset="0"/>
                        </a:rPr>
                        <a:t>1996</a:t>
                      </a: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1.0</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extLst>
                  <a:ext uri="{0D108BD9-81ED-4DB2-BD59-A6C34878D82A}">
                    <a16:rowId xmlns:a16="http://schemas.microsoft.com/office/drawing/2014/main" val="4107243159"/>
                  </a:ext>
                </a:extLst>
              </a:tr>
              <a:tr h="385254">
                <a:tc>
                  <a:txBody>
                    <a:bodyPr/>
                    <a:lstStyle/>
                    <a:p>
                      <a:pPr algn="l" fontAlgn="t"/>
                      <a:r>
                        <a:rPr lang="en-US" sz="2000" dirty="0">
                          <a:solidFill>
                            <a:schemeClr val="accent6">
                              <a:lumMod val="75000"/>
                            </a:schemeClr>
                          </a:solidFill>
                          <a:effectLst/>
                          <a:latin typeface="Open Sans" panose="020B0606030504020204" pitchFamily="34" charset="0"/>
                          <a:ea typeface="Open Sans" panose="020B0606030504020204" pitchFamily="34" charset="0"/>
                          <a:cs typeface="Open Sans" panose="020B0606030504020204" pitchFamily="34" charset="0"/>
                        </a:rPr>
                        <a:t>1997</a:t>
                      </a: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1.1</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29473562"/>
                  </a:ext>
                </a:extLst>
              </a:tr>
              <a:tr h="385254">
                <a:tc>
                  <a:txBody>
                    <a:bodyPr/>
                    <a:lstStyle/>
                    <a:p>
                      <a:pPr algn="l" fontAlgn="t"/>
                      <a:r>
                        <a:rPr lang="en-US" sz="2000" dirty="0">
                          <a:solidFill>
                            <a:schemeClr val="accent6">
                              <a:lumMod val="75000"/>
                            </a:schemeClr>
                          </a:solidFill>
                          <a:effectLst/>
                          <a:latin typeface="Open Sans" panose="020B0606030504020204" pitchFamily="34" charset="0"/>
                          <a:ea typeface="Open Sans" panose="020B0606030504020204" pitchFamily="34" charset="0"/>
                          <a:cs typeface="Open Sans" panose="020B0606030504020204" pitchFamily="34" charset="0"/>
                        </a:rPr>
                        <a:t>2015</a:t>
                      </a: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2.0</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extLst>
                  <a:ext uri="{0D108BD9-81ED-4DB2-BD59-A6C34878D82A}">
                    <a16:rowId xmlns:a16="http://schemas.microsoft.com/office/drawing/2014/main" val="1480816976"/>
                  </a:ext>
                </a:extLst>
              </a:tr>
              <a:tr h="385254">
                <a:tc>
                  <a:txBody>
                    <a:bodyPr/>
                    <a:lstStyle/>
                    <a:p>
                      <a:pPr algn="l" fontAlgn="t"/>
                      <a:r>
                        <a:rPr lang="en-US" sz="2000" dirty="0">
                          <a:solidFill>
                            <a:schemeClr val="accent6">
                              <a:lumMod val="75000"/>
                            </a:schemeClr>
                          </a:solidFill>
                          <a:effectLst/>
                          <a:latin typeface="Open Sans" panose="020B0606030504020204" pitchFamily="34" charset="0"/>
                          <a:ea typeface="Open Sans" panose="020B0606030504020204" pitchFamily="34" charset="0"/>
                          <a:cs typeface="Open Sans" panose="020B0606030504020204" pitchFamily="34" charset="0"/>
                        </a:rPr>
                        <a:t>2018</a:t>
                      </a: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3.0</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23050370"/>
                  </a:ext>
                </a:extLst>
              </a:tr>
            </a:tbl>
          </a:graphicData>
        </a:graphic>
      </p:graphicFrame>
      <p:sp>
        <p:nvSpPr>
          <p:cNvPr id="4" name="Text Placeholder 4">
            <a:extLst>
              <a:ext uri="{FF2B5EF4-FFF2-40B4-BE49-F238E27FC236}">
                <a16:creationId xmlns:a16="http://schemas.microsoft.com/office/drawing/2014/main" id="{52FE05F7-D778-45C4-A5E2-78A5C7CF672D}"/>
              </a:ext>
            </a:extLst>
          </p:cNvPr>
          <p:cNvSpPr>
            <a:spLocks noGrp="1"/>
          </p:cNvSpPr>
          <p:nvPr>
            <p:ph type="body" sz="quarter" idx="10"/>
          </p:nvPr>
        </p:nvSpPr>
        <p:spPr>
          <a:xfrm>
            <a:off x="685800" y="1714502"/>
            <a:ext cx="8401050" cy="3810000"/>
          </a:xfrm>
        </p:spPr>
        <p:txBody>
          <a:bodyPr/>
          <a:lstStyle/>
          <a:p>
            <a:r>
              <a:rPr lang="en-US" b="1" dirty="0"/>
              <a:t>1930s, 1945, 1965</a:t>
            </a:r>
            <a:r>
              <a:rPr lang="en-US" dirty="0"/>
              <a:t> – The term hypertext was coined by Ted Nelson in 1965 in the Xanadu Project, which was in turn inspired by </a:t>
            </a:r>
            <a:r>
              <a:rPr lang="en-US" dirty="0" err="1"/>
              <a:t>Vannevar</a:t>
            </a:r>
            <a:r>
              <a:rPr lang="en-US" dirty="0"/>
              <a:t> Bush's 1930s vision of the microfilm-based information retrieval and management "</a:t>
            </a:r>
            <a:r>
              <a:rPr lang="en-US" dirty="0" err="1"/>
              <a:t>memex</a:t>
            </a:r>
            <a:r>
              <a:rPr lang="en-US" dirty="0"/>
              <a:t>" system described in his 1945 essay "As We May Think“</a:t>
            </a:r>
          </a:p>
          <a:p>
            <a:r>
              <a:rPr lang="en-US" b="1" dirty="0"/>
              <a:t>1989</a:t>
            </a:r>
            <a:r>
              <a:rPr lang="en-US" dirty="0"/>
              <a:t> – Development of HTTP was initiated by Tim Berners-Lee at CERN. </a:t>
            </a:r>
          </a:p>
          <a:p>
            <a:r>
              <a:rPr lang="en-US" b="1" dirty="0"/>
              <a:t>1991</a:t>
            </a:r>
            <a:r>
              <a:rPr lang="en-US" dirty="0"/>
              <a:t> – The first documented version of HTTP was </a:t>
            </a:r>
            <a:r>
              <a:rPr lang="en-US" b="1" dirty="0"/>
              <a:t>HTTP V0.9 </a:t>
            </a:r>
          </a:p>
          <a:p>
            <a:r>
              <a:rPr lang="en-US" b="1" dirty="0"/>
              <a:t>2015</a:t>
            </a:r>
            <a:r>
              <a:rPr lang="en-US" dirty="0"/>
              <a:t> – a later version, the successor HTTP/2, was standardized (and HTTP/3 is its proposed successor (Internet Draft), that builds on HTTP/2), and is now supported by major web servers and browsers over Transport Layer Security (TLS) using Application-Layer Protocol Negotiation (ALPN) extension where TLS 1.2 or newer is required.</a:t>
            </a:r>
            <a:endParaRPr lang="nl-NL" dirty="0"/>
          </a:p>
        </p:txBody>
      </p:sp>
    </p:spTree>
    <p:extLst>
      <p:ext uri="{BB962C8B-B14F-4D97-AF65-F5344CB8AC3E}">
        <p14:creationId xmlns:p14="http://schemas.microsoft.com/office/powerpoint/2010/main" val="24610773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STRUCTURE OF THE PROTOCOL</a:t>
            </a:r>
            <a:endParaRPr lang="uk-UA" dirty="0"/>
          </a:p>
        </p:txBody>
      </p:sp>
    </p:spTree>
    <p:extLst>
      <p:ext uri="{BB962C8B-B14F-4D97-AF65-F5344CB8AC3E}">
        <p14:creationId xmlns:p14="http://schemas.microsoft.com/office/powerpoint/2010/main" val="30802637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714502"/>
            <a:ext cx="9281160" cy="3810000"/>
          </a:xfrm>
        </p:spPr>
        <p:txBody>
          <a:bodyPr/>
          <a:lstStyle/>
          <a:p>
            <a:r>
              <a:rPr lang="en-US" dirty="0"/>
              <a:t>An HTTP session is a sequence of network request-response transactions.</a:t>
            </a:r>
          </a:p>
          <a:p>
            <a:endParaRPr lang="en-US" dirty="0"/>
          </a:p>
          <a:p>
            <a:pPr lvl="0" eaLnBrk="0" fontAlgn="base" hangingPunct="0">
              <a:lnSpc>
                <a:spcPct val="100000"/>
              </a:lnSpc>
              <a:spcBef>
                <a:spcPct val="0"/>
              </a:spcBef>
              <a:spcAft>
                <a:spcPct val="0"/>
              </a:spcAft>
            </a:pPr>
            <a:r>
              <a:rPr lang="en-US" altLang="en-US" dirty="0">
                <a:latin typeface="Arial" panose="020B0604020202020204" pitchFamily="34" charset="0"/>
                <a:cs typeface="Arial" panose="020B0604020202020204" pitchFamily="34" charset="0"/>
              </a:rPr>
              <a:t>The request message consists of the following:</a:t>
            </a:r>
          </a:p>
          <a:p>
            <a:pPr lvl="0" eaLnBrk="0" fontAlgn="base" hangingPunct="0">
              <a:lnSpc>
                <a:spcPct val="100000"/>
              </a:lnSpc>
              <a:spcBef>
                <a:spcPct val="0"/>
              </a:spcBef>
              <a:spcAft>
                <a:spcPct val="0"/>
              </a:spcAft>
            </a:pPr>
            <a:endParaRPr lang="en-US" altLang="en-US" sz="1600" dirty="0"/>
          </a:p>
          <a:p>
            <a:pPr marL="342900" lvl="0" indent="-342900" eaLnBrk="0" fontAlgn="base" hangingPunct="0">
              <a:lnSpc>
                <a:spcPct val="100000"/>
              </a:lnSpc>
              <a:spcBef>
                <a:spcPct val="0"/>
              </a:spcBef>
              <a:spcAft>
                <a:spcPct val="0"/>
              </a:spcAft>
              <a:buAutoNum type="arabicPeriod"/>
            </a:pPr>
            <a:r>
              <a:rPr lang="en-US" altLang="en-US" dirty="0">
                <a:latin typeface="Arial" panose="020B0604020202020204" pitchFamily="34" charset="0"/>
                <a:cs typeface="Arial" panose="020B0604020202020204" pitchFamily="34" charset="0"/>
              </a:rPr>
              <a:t>a request line (e.g., </a:t>
            </a:r>
            <a:r>
              <a:rPr lang="en-US" altLang="en-US" i="1" dirty="0">
                <a:latin typeface="Arial" panose="020B0604020202020204" pitchFamily="34" charset="0"/>
                <a:cs typeface="Arial" panose="020B0604020202020204" pitchFamily="34" charset="0"/>
              </a:rPr>
              <a:t>GET /images/logo.png HTTP/1.1</a:t>
            </a:r>
            <a:r>
              <a:rPr lang="en-US" altLang="en-US" dirty="0">
                <a:latin typeface="Arial" panose="020B0604020202020204" pitchFamily="34" charset="0"/>
                <a:cs typeface="Arial" panose="020B0604020202020204" pitchFamily="34" charset="0"/>
              </a:rPr>
              <a:t>, which requests a resource called </a:t>
            </a:r>
            <a:r>
              <a:rPr lang="en-US" altLang="en-US" dirty="0">
                <a:latin typeface="Courier New" panose="02070309020205020404" pitchFamily="49" charset="0"/>
                <a:cs typeface="Arial" panose="020B0604020202020204" pitchFamily="34" charset="0"/>
              </a:rPr>
              <a:t>/images/logo.png</a:t>
            </a:r>
            <a:r>
              <a:rPr lang="en-US" altLang="en-US" dirty="0">
                <a:latin typeface="Arial" panose="020B0604020202020204" pitchFamily="34" charset="0"/>
                <a:cs typeface="Arial" panose="020B0604020202020204" pitchFamily="34" charset="0"/>
              </a:rPr>
              <a:t> from the server.)</a:t>
            </a:r>
          </a:p>
          <a:p>
            <a:pPr marL="342900" lvl="0" indent="-342900" eaLnBrk="0" fontAlgn="base" hangingPunct="0">
              <a:lnSpc>
                <a:spcPct val="100000"/>
              </a:lnSpc>
              <a:spcBef>
                <a:spcPct val="0"/>
              </a:spcBef>
              <a:spcAft>
                <a:spcPct val="0"/>
              </a:spcAft>
              <a:buAutoNum type="arabicPeriod"/>
            </a:pPr>
            <a:endParaRPr lang="en-US" altLang="en-US" dirty="0">
              <a:latin typeface="Arial" panose="020B0604020202020204" pitchFamily="34" charset="0"/>
              <a:cs typeface="Arial" panose="020B0604020202020204" pitchFamily="34" charset="0"/>
            </a:endParaRPr>
          </a:p>
          <a:p>
            <a:pPr marL="342900" lvl="0" indent="-342900" eaLnBrk="0" fontAlgn="base" hangingPunct="0">
              <a:lnSpc>
                <a:spcPct val="100000"/>
              </a:lnSpc>
              <a:spcBef>
                <a:spcPct val="0"/>
              </a:spcBef>
              <a:spcAft>
                <a:spcPct val="0"/>
              </a:spcAft>
              <a:buAutoNum type="arabicPeriod"/>
            </a:pPr>
            <a:endParaRPr lang="en-US" altLang="en-US" dirty="0">
              <a:latin typeface="Arial" panose="020B0604020202020204" pitchFamily="34" charset="0"/>
              <a:cs typeface="Arial" panose="020B0604020202020204" pitchFamily="34" charset="0"/>
            </a:endParaRPr>
          </a:p>
          <a:p>
            <a:pPr marL="342900" lvl="0" indent="-342900" eaLnBrk="0" fontAlgn="base" hangingPunct="0">
              <a:lnSpc>
                <a:spcPct val="100000"/>
              </a:lnSpc>
              <a:spcBef>
                <a:spcPct val="0"/>
              </a:spcBef>
              <a:spcAft>
                <a:spcPct val="0"/>
              </a:spcAft>
              <a:buAutoNum type="arabicPeriod"/>
            </a:pPr>
            <a:endParaRPr lang="en-US" altLang="en-US" dirty="0">
              <a:latin typeface="Arial" panose="020B0604020202020204" pitchFamily="34" charset="0"/>
              <a:cs typeface="Arial" panose="020B0604020202020204" pitchFamily="34" charset="0"/>
            </a:endParaRPr>
          </a:p>
          <a:p>
            <a:pPr marL="342900" lvl="0" indent="-342900" eaLnBrk="0" fontAlgn="base" hangingPunct="0">
              <a:lnSpc>
                <a:spcPct val="100000"/>
              </a:lnSpc>
              <a:spcBef>
                <a:spcPct val="0"/>
              </a:spcBef>
              <a:spcAft>
                <a:spcPct val="0"/>
              </a:spcAft>
              <a:buAutoNum type="arabicPeriod"/>
            </a:pPr>
            <a:r>
              <a:rPr lang="en-US" altLang="en-US" dirty="0">
                <a:latin typeface="Arial" panose="020B0604020202020204" pitchFamily="34" charset="0"/>
                <a:cs typeface="Arial" panose="020B0604020202020204" pitchFamily="34" charset="0"/>
              </a:rPr>
              <a:t>request header fields (e.g., </a:t>
            </a:r>
            <a:r>
              <a:rPr lang="en-US" altLang="en-US" i="1" dirty="0">
                <a:latin typeface="Arial" panose="020B0604020202020204" pitchFamily="34" charset="0"/>
                <a:cs typeface="Arial" panose="020B0604020202020204" pitchFamily="34" charset="0"/>
              </a:rPr>
              <a:t>Accept-Language: </a:t>
            </a:r>
            <a:r>
              <a:rPr lang="en-US" altLang="en-US" i="1" dirty="0" err="1">
                <a:latin typeface="Arial" panose="020B0604020202020204" pitchFamily="34" charset="0"/>
                <a:cs typeface="Arial" panose="020B0604020202020204" pitchFamily="34" charset="0"/>
              </a:rPr>
              <a:t>en</a:t>
            </a:r>
            <a:r>
              <a:rPr lang="en-US" altLang="en-US" dirty="0">
                <a:latin typeface="Arial" panose="020B0604020202020204" pitchFamily="34" charset="0"/>
                <a:cs typeface="Arial" panose="020B0604020202020204" pitchFamily="34" charset="0"/>
              </a:rPr>
              <a:t>).</a:t>
            </a:r>
          </a:p>
          <a:p>
            <a:pPr marL="342900" lvl="0" indent="-342900" eaLnBrk="0" fontAlgn="base" hangingPunct="0">
              <a:lnSpc>
                <a:spcPct val="100000"/>
              </a:lnSpc>
              <a:spcBef>
                <a:spcPct val="0"/>
              </a:spcBef>
              <a:spcAft>
                <a:spcPct val="0"/>
              </a:spcAft>
              <a:buAutoNum type="arabicPeriod"/>
            </a:pPr>
            <a:r>
              <a:rPr lang="en-US" altLang="en-US" dirty="0">
                <a:latin typeface="Arial" panose="020B0604020202020204" pitchFamily="34" charset="0"/>
                <a:cs typeface="Arial" panose="020B0604020202020204" pitchFamily="34" charset="0"/>
              </a:rPr>
              <a:t>an empty line</a:t>
            </a:r>
          </a:p>
          <a:p>
            <a:pPr marL="342900" lvl="0" indent="-342900" eaLnBrk="0" fontAlgn="base" hangingPunct="0">
              <a:lnSpc>
                <a:spcPct val="100000"/>
              </a:lnSpc>
              <a:spcBef>
                <a:spcPct val="0"/>
              </a:spcBef>
              <a:spcAft>
                <a:spcPct val="0"/>
              </a:spcAft>
              <a:buAutoNum type="arabicPeriod"/>
            </a:pPr>
            <a:r>
              <a:rPr lang="en-US" altLang="en-US" dirty="0">
                <a:latin typeface="Arial" panose="020B0604020202020204" pitchFamily="34" charset="0"/>
                <a:cs typeface="Arial" panose="020B0604020202020204" pitchFamily="34" charset="0"/>
              </a:rPr>
              <a:t>an optional message body</a:t>
            </a:r>
            <a:endParaRPr lang="en-US" dirty="0"/>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THE STRUCTURE OF THE PROTOCOL</a:t>
            </a:r>
            <a:endParaRPr lang="uk-UA" sz="4400" dirty="0"/>
          </a:p>
        </p:txBody>
      </p:sp>
      <p:sp>
        <p:nvSpPr>
          <p:cNvPr id="4" name="Rectangle 1">
            <a:extLst>
              <a:ext uri="{FF2B5EF4-FFF2-40B4-BE49-F238E27FC236}">
                <a16:creationId xmlns:a16="http://schemas.microsoft.com/office/drawing/2014/main" id="{AFBF5264-4CC3-412A-99ED-D2A5F971C542}"/>
              </a:ext>
            </a:extLst>
          </p:cNvPr>
          <p:cNvSpPr>
            <a:spLocks noChangeArrowheads="1"/>
          </p:cNvSpPr>
          <p:nvPr/>
        </p:nvSpPr>
        <p:spPr bwMode="auto">
          <a:xfrm>
            <a:off x="685800" y="3848040"/>
            <a:ext cx="10512424" cy="400110"/>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rgbClr val="000000"/>
                </a:solidFill>
                <a:effectLst/>
                <a:latin typeface="Courier New" panose="02070309020205020404" pitchFamily="49" charset="0"/>
              </a:rPr>
              <a:t>‹Method› ‹URI› HTTP/‹Version› </a:t>
            </a:r>
            <a:endParaRPr kumimoji="0" lang="en-US" altLang="en-US" sz="4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466641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714502"/>
            <a:ext cx="9281160" cy="3810000"/>
          </a:xfrm>
        </p:spPr>
        <p:txBody>
          <a:bodyPr/>
          <a:lstStyle/>
          <a:p>
            <a:pPr lvl="0" eaLnBrk="0" fontAlgn="base" hangingPunct="0">
              <a:lnSpc>
                <a:spcPct val="100000"/>
              </a:lnSpc>
              <a:spcBef>
                <a:spcPct val="0"/>
              </a:spcBef>
              <a:spcAft>
                <a:spcPct val="0"/>
              </a:spcAft>
            </a:pPr>
            <a:r>
              <a:rPr lang="en-US" altLang="en-US" dirty="0">
                <a:latin typeface="Arial" panose="020B0604020202020204" pitchFamily="34" charset="0"/>
                <a:cs typeface="Arial" panose="020B0604020202020204" pitchFamily="34" charset="0"/>
              </a:rPr>
              <a:t>The request line and other header fields must each end with &lt;CR&gt;&lt;LF&gt; (that is, a carriage return character followed by a line feed character). The empty line must consist of only &lt;CR&gt;&lt;LF&gt; and no other whitespace.</a:t>
            </a:r>
            <a:r>
              <a:rPr lang="en-US" altLang="en-US" sz="1600" baseline="30000" dirty="0">
                <a:latin typeface="Arial" panose="020B0604020202020204" pitchFamily="34" charset="0"/>
                <a:cs typeface="Arial" panose="020B0604020202020204" pitchFamily="34" charset="0"/>
              </a:rPr>
              <a:t> </a:t>
            </a:r>
            <a:r>
              <a:rPr lang="en-US" altLang="en-US" dirty="0">
                <a:latin typeface="Arial" panose="020B0604020202020204" pitchFamily="34" charset="0"/>
                <a:cs typeface="Arial" panose="020B0604020202020204" pitchFamily="34" charset="0"/>
              </a:rPr>
              <a:t>In the HTTP/1.1 protocol, all header fields except </a:t>
            </a:r>
            <a:r>
              <a:rPr lang="en-US" altLang="en-US" i="1" dirty="0">
                <a:latin typeface="Arial" panose="020B0604020202020204" pitchFamily="34" charset="0"/>
                <a:cs typeface="Arial" panose="020B0604020202020204" pitchFamily="34" charset="0"/>
              </a:rPr>
              <a:t>Host</a:t>
            </a:r>
            <a:r>
              <a:rPr lang="en-US" altLang="en-US" dirty="0">
                <a:latin typeface="Arial" panose="020B0604020202020204" pitchFamily="34" charset="0"/>
                <a:cs typeface="Arial" panose="020B0604020202020204" pitchFamily="34" charset="0"/>
              </a:rPr>
              <a:t> are optional.</a:t>
            </a:r>
            <a:endParaRPr lang="en-US" altLang="en-US" sz="1600" dirty="0"/>
          </a:p>
          <a:p>
            <a:pPr lvl="0" eaLnBrk="0" fontAlgn="base" hangingPunct="0">
              <a:lnSpc>
                <a:spcPct val="100000"/>
              </a:lnSpc>
              <a:spcBef>
                <a:spcPct val="0"/>
              </a:spcBef>
              <a:spcAft>
                <a:spcPct val="0"/>
              </a:spcAft>
            </a:pPr>
            <a:endParaRPr lang="en-US" altLang="en-US" dirty="0">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r>
              <a:rPr lang="en-US" altLang="en-US" dirty="0">
                <a:latin typeface="Arial" panose="020B0604020202020204" pitchFamily="34" charset="0"/>
                <a:cs typeface="Arial" panose="020B0604020202020204" pitchFamily="34" charset="0"/>
              </a:rPr>
              <a:t>A request line containing only the path name is accepted by servers to maintain compatibility with HTTP clients before the HTTP/1.0 specification in RFC 1945.</a:t>
            </a:r>
            <a:endParaRPr lang="en-US" altLang="en-US" sz="4400" dirty="0">
              <a:latin typeface="Arial" panose="020B0604020202020204" pitchFamily="34" charset="0"/>
            </a:endParaRPr>
          </a:p>
          <a:p>
            <a:endParaRPr lang="en-US" dirty="0"/>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THE STRUCTURE OF THE PROTOCOL</a:t>
            </a:r>
            <a:endParaRPr lang="uk-UA" sz="4400" dirty="0"/>
          </a:p>
        </p:txBody>
      </p:sp>
    </p:spTree>
    <p:extLst>
      <p:ext uri="{BB962C8B-B14F-4D97-AF65-F5344CB8AC3E}">
        <p14:creationId xmlns:p14="http://schemas.microsoft.com/office/powerpoint/2010/main" val="8413495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7DC072-E395-4E92-84E2-0F3A14496DC9}"/>
              </a:ext>
            </a:extLst>
          </p:cNvPr>
          <p:cNvSpPr/>
          <p:nvPr/>
        </p:nvSpPr>
        <p:spPr>
          <a:xfrm>
            <a:off x="9563100" y="5724525"/>
            <a:ext cx="2209800" cy="4667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https://upload.wikimedia.org/wikipedia/commons/thumb/c/c6/Http_request_telnet_ubuntu.png/1024px-Http_request_telnet_ubuntu.png">
            <a:extLst>
              <a:ext uri="{FF2B5EF4-FFF2-40B4-BE49-F238E27FC236}">
                <a16:creationId xmlns:a16="http://schemas.microsoft.com/office/drawing/2014/main" id="{FE38F825-9D2F-42E5-87DB-768183F451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2224" y="0"/>
            <a:ext cx="960755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35608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HTTP </a:t>
            </a:r>
            <a:br>
              <a:rPr lang="en-US" dirty="0"/>
            </a:br>
            <a:r>
              <a:rPr lang="en-US" dirty="0"/>
              <a:t>REQUEST</a:t>
            </a:r>
            <a:endParaRPr lang="uk-UA" dirty="0"/>
          </a:p>
        </p:txBody>
      </p:sp>
    </p:spTree>
    <p:extLst>
      <p:ext uri="{BB962C8B-B14F-4D97-AF65-F5344CB8AC3E}">
        <p14:creationId xmlns:p14="http://schemas.microsoft.com/office/powerpoint/2010/main" val="4193533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685800"/>
            <a:ext cx="10820400" cy="1714502"/>
          </a:xfrm>
        </p:spPr>
        <p:txBody>
          <a:bodyPr/>
          <a:lstStyle/>
          <a:p>
            <a:r>
              <a:rPr lang="en-US" dirty="0"/>
              <a:t>AGENDA</a:t>
            </a:r>
            <a:endParaRPr lang="uk-UA" dirty="0"/>
          </a:p>
        </p:txBody>
      </p:sp>
      <p:sp>
        <p:nvSpPr>
          <p:cNvPr id="5" name="Text Placeholder 4"/>
          <p:cNvSpPr>
            <a:spLocks noGrp="1"/>
          </p:cNvSpPr>
          <p:nvPr>
            <p:ph type="body" sz="quarter" idx="10"/>
          </p:nvPr>
        </p:nvSpPr>
        <p:spPr>
          <a:xfrm>
            <a:off x="685800" y="2400301"/>
            <a:ext cx="4274820" cy="3810000"/>
          </a:xfrm>
        </p:spPr>
        <p:txBody>
          <a:bodyPr/>
          <a:lstStyle/>
          <a:p>
            <a:pPr marL="285750" indent="-285750">
              <a:buFont typeface="Arial" panose="020B0604020202020204" pitchFamily="34" charset="0"/>
              <a:buChar char="•"/>
            </a:pPr>
            <a:r>
              <a:rPr lang="en-US" dirty="0"/>
              <a:t>What is Web Application Architecture?</a:t>
            </a:r>
          </a:p>
          <a:p>
            <a:pPr marL="285750" indent="-285750">
              <a:buFont typeface="Arial" panose="020B0604020202020204" pitchFamily="34" charset="0"/>
              <a:buChar char="•"/>
            </a:pPr>
            <a:r>
              <a:rPr lang="en-US" dirty="0"/>
              <a:t>Components of Web Applications Architectures</a:t>
            </a:r>
          </a:p>
          <a:p>
            <a:pPr marL="285750" indent="-285750">
              <a:buFont typeface="Arial" panose="020B0604020202020204" pitchFamily="34" charset="0"/>
              <a:buChar char="•"/>
            </a:pPr>
            <a:r>
              <a:rPr lang="en-US" dirty="0"/>
              <a:t>Types of Web Application Architecture</a:t>
            </a:r>
          </a:p>
          <a:p>
            <a:pPr marL="285750" indent="-285750">
              <a:buFont typeface="Arial" panose="020B0604020202020204" pitchFamily="34" charset="0"/>
              <a:buChar char="•"/>
            </a:pPr>
            <a:r>
              <a:rPr lang="en-US" dirty="0"/>
              <a:t>Node.js Web Application Architecture</a:t>
            </a:r>
          </a:p>
          <a:p>
            <a:pPr marL="285750" indent="-285750">
              <a:buFont typeface="Arial" panose="020B0604020202020204" pitchFamily="34" charset="0"/>
              <a:buChar char="•"/>
            </a:pPr>
            <a:r>
              <a:rPr lang="nl-NL" dirty="0"/>
              <a:t>HTTP short history</a:t>
            </a:r>
          </a:p>
        </p:txBody>
      </p:sp>
      <p:sp>
        <p:nvSpPr>
          <p:cNvPr id="9" name="Text Placeholder 4">
            <a:extLst>
              <a:ext uri="{FF2B5EF4-FFF2-40B4-BE49-F238E27FC236}">
                <a16:creationId xmlns:a16="http://schemas.microsoft.com/office/drawing/2014/main" id="{0D63D710-1F0C-47FA-808D-064AEFC05619}"/>
              </a:ext>
            </a:extLst>
          </p:cNvPr>
          <p:cNvSpPr txBox="1">
            <a:spLocks/>
          </p:cNvSpPr>
          <p:nvPr/>
        </p:nvSpPr>
        <p:spPr>
          <a:xfrm>
            <a:off x="5974082" y="2400301"/>
            <a:ext cx="4274820" cy="381000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dirty="0"/>
              <a:t>The structure of the protocol</a:t>
            </a:r>
            <a:endParaRPr lang="nl-NL" dirty="0"/>
          </a:p>
          <a:p>
            <a:pPr marL="285750" indent="-285750">
              <a:buFont typeface="Arial" panose="020B0604020202020204" pitchFamily="34" charset="0"/>
              <a:buChar char="•"/>
            </a:pPr>
            <a:r>
              <a:rPr lang="nl-NL" dirty="0"/>
              <a:t>HTTP-requests</a:t>
            </a:r>
          </a:p>
          <a:p>
            <a:pPr marL="285750" indent="-285750">
              <a:buFont typeface="Arial" panose="020B0604020202020204" pitchFamily="34" charset="0"/>
              <a:buChar char="•"/>
            </a:pPr>
            <a:r>
              <a:rPr lang="nl-NL" dirty="0"/>
              <a:t>HTTP Methods</a:t>
            </a:r>
          </a:p>
          <a:p>
            <a:pPr marL="285750" indent="-285750">
              <a:buFont typeface="Arial" panose="020B0604020202020204" pitchFamily="34" charset="0"/>
              <a:buChar char="•"/>
            </a:pPr>
            <a:r>
              <a:rPr lang="nl-NL" dirty="0"/>
              <a:t>HTTP-responses</a:t>
            </a:r>
          </a:p>
          <a:p>
            <a:pPr marL="285750" indent="-285750">
              <a:buFont typeface="Arial" panose="020B0604020202020204" pitchFamily="34" charset="0"/>
              <a:buChar char="•"/>
            </a:pPr>
            <a:r>
              <a:rPr lang="en-US" dirty="0"/>
              <a:t>Status codes</a:t>
            </a:r>
          </a:p>
          <a:p>
            <a:pPr marL="285750" indent="-285750">
              <a:buFont typeface="Arial" panose="020B0604020202020204" pitchFamily="34" charset="0"/>
              <a:buChar char="•"/>
            </a:pPr>
            <a:r>
              <a:rPr lang="en-US" dirty="0"/>
              <a:t>Common Headers</a:t>
            </a:r>
          </a:p>
          <a:p>
            <a:pPr marL="285750" indent="-285750">
              <a:buFont typeface="Arial" panose="020B0604020202020204" pitchFamily="34" charset="0"/>
              <a:buChar char="•"/>
            </a:pPr>
            <a:r>
              <a:rPr lang="nl-NL" dirty="0"/>
              <a:t>HTTP 1.1 VS HTTP 2.0</a:t>
            </a:r>
          </a:p>
          <a:p>
            <a:pPr marL="285750" indent="-285750">
              <a:buFont typeface="Arial" panose="020B0604020202020204" pitchFamily="34" charset="0"/>
              <a:buChar char="•"/>
            </a:pPr>
            <a:r>
              <a:rPr lang="en-US" dirty="0"/>
              <a:t>REST</a:t>
            </a:r>
            <a:endParaRPr lang="nl-NL" dirty="0"/>
          </a:p>
        </p:txBody>
      </p:sp>
    </p:spTree>
    <p:extLst>
      <p:ext uri="{BB962C8B-B14F-4D97-AF65-F5344CB8AC3E}">
        <p14:creationId xmlns:p14="http://schemas.microsoft.com/office/powerpoint/2010/main" val="3068882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HTTP REQUEST</a:t>
            </a:r>
            <a:endParaRPr lang="uk-UA" sz="4400" dirty="0"/>
          </a:p>
        </p:txBody>
      </p:sp>
      <p:sp>
        <p:nvSpPr>
          <p:cNvPr id="4" name="Rectangle 3">
            <a:extLst>
              <a:ext uri="{FF2B5EF4-FFF2-40B4-BE49-F238E27FC236}">
                <a16:creationId xmlns:a16="http://schemas.microsoft.com/office/drawing/2014/main" id="{C3D7C742-501B-4309-BAF8-8570D60F22F7}"/>
              </a:ext>
            </a:extLst>
          </p:cNvPr>
          <p:cNvSpPr>
            <a:spLocks noChangeArrowheads="1"/>
          </p:cNvSpPr>
          <p:nvPr/>
        </p:nvSpPr>
        <p:spPr bwMode="auto">
          <a:xfrm>
            <a:off x="685800" y="3173729"/>
            <a:ext cx="10512424" cy="132343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ourier New" panose="02070309020205020404" pitchFamily="49" charset="0"/>
              </a:rPr>
              <a:t>GET /wiki/HTTP HTTP/1.1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ourier New" panose="02070309020205020404" pitchFamily="49" charset="0"/>
              </a:rPr>
              <a:t>Host: uk.wikipedia.org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ourier New" panose="02070309020205020404" pitchFamily="49" charset="0"/>
              </a:rPr>
              <a:t>User-Agent: </a:t>
            </a:r>
            <a:r>
              <a:rPr kumimoji="0" lang="en-US" altLang="en-US" sz="1600" b="0" i="0" u="none" strike="noStrike" cap="none" normalizeH="0" baseline="0" dirty="0" err="1">
                <a:ln>
                  <a:noFill/>
                </a:ln>
                <a:solidFill>
                  <a:srgbClr val="000000"/>
                </a:solidFill>
                <a:effectLst/>
                <a:latin typeface="Courier New" panose="02070309020205020404" pitchFamily="49" charset="0"/>
              </a:rPr>
              <a:t>firefox</a:t>
            </a:r>
            <a:r>
              <a:rPr kumimoji="0" lang="en-US" altLang="en-US" sz="1600" b="0" i="0" u="none" strike="noStrike" cap="none" normalizeH="0" baseline="0" dirty="0">
                <a:ln>
                  <a:noFill/>
                </a:ln>
                <a:solidFill>
                  <a:srgbClr val="000000"/>
                </a:solidFill>
                <a:effectLst/>
                <a:latin typeface="Courier New" panose="02070309020205020404" pitchFamily="49" charset="0"/>
              </a:rPr>
              <a:t>/5.0 (Linux; Debian 5.0.8; </a:t>
            </a:r>
            <a:r>
              <a:rPr kumimoji="0" lang="en-US" altLang="en-US" sz="1600" b="0" i="0" u="none" strike="noStrike" cap="none" normalizeH="0" baseline="0" dirty="0" err="1">
                <a:ln>
                  <a:noFill/>
                </a:ln>
                <a:solidFill>
                  <a:srgbClr val="000000"/>
                </a:solidFill>
                <a:effectLst/>
                <a:latin typeface="Courier New" panose="02070309020205020404" pitchFamily="49" charset="0"/>
              </a:rPr>
              <a:t>en</a:t>
            </a:r>
            <a:r>
              <a:rPr kumimoji="0" lang="en-US" altLang="en-US" sz="1600" b="0" i="0" u="none" strike="noStrike" cap="none" normalizeH="0" baseline="0" dirty="0">
                <a:ln>
                  <a:noFill/>
                </a:ln>
                <a:solidFill>
                  <a:srgbClr val="000000"/>
                </a:solidFill>
                <a:effectLst/>
                <a:latin typeface="Courier New" panose="02070309020205020404" pitchFamily="49" charset="0"/>
              </a:rPr>
              <a:t>-US; rv:1.8.1.7) Gecko/20070914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ourier New" panose="02070309020205020404" pitchFamily="49" charset="0"/>
              </a:rPr>
              <a:t>Firefox/2.0.0.7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Courier New" panose="02070309020205020404" pitchFamily="49" charset="0"/>
              </a:rPr>
              <a:t>Connection: close</a:t>
            </a:r>
            <a:r>
              <a:rPr kumimoji="0" lang="en-US" altLang="en-US" sz="1200" b="0" i="0" u="none" strike="noStrike" cap="none" normalizeH="0" baseline="0" dirty="0">
                <a:ln>
                  <a:noFill/>
                </a:ln>
                <a:solidFill>
                  <a:schemeClr val="tx1"/>
                </a:solidFill>
                <a:effectLst/>
              </a:rPr>
              <a:t> </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41960FD8-AAF1-4E93-9A6B-3621D2747342}"/>
              </a:ext>
            </a:extLst>
          </p:cNvPr>
          <p:cNvSpPr>
            <a:spLocks noChangeArrowheads="1"/>
          </p:cNvSpPr>
          <p:nvPr/>
        </p:nvSpPr>
        <p:spPr bwMode="auto">
          <a:xfrm>
            <a:off x="685800" y="1714502"/>
            <a:ext cx="10512424" cy="646331"/>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kumimoji="0" lang="en-US" altLang="en-US" sz="1600" b="0" i="0" u="none" strike="noStrike" cap="none" normalizeH="0" baseline="0" dirty="0">
                <a:ln>
                  <a:noFill/>
                </a:ln>
                <a:solidFill>
                  <a:srgbClr val="0000FF"/>
                </a:solidFill>
                <a:effectLst/>
                <a:latin typeface="Courier New" panose="02070309020205020404" pitchFamily="49" charset="0"/>
              </a:rPr>
              <a:t>GET</a:t>
            </a:r>
            <a:r>
              <a:rPr kumimoji="0" lang="en-US" altLang="en-US" sz="1600" b="0" i="0" u="none" strike="noStrike" cap="none" normalizeH="0" baseline="0" dirty="0">
                <a:ln>
                  <a:noFill/>
                </a:ln>
                <a:solidFill>
                  <a:srgbClr val="000000"/>
                </a:solidFill>
                <a:effectLst/>
                <a:latin typeface="Courier New" panose="02070309020205020404" pitchFamily="49" charset="0"/>
              </a:rPr>
              <a:t> </a:t>
            </a:r>
            <a:r>
              <a:rPr kumimoji="0" lang="en-US" altLang="en-US" sz="1600" b="1" i="0" u="none" strike="noStrike" cap="none" normalizeH="0" baseline="0" dirty="0">
                <a:ln>
                  <a:noFill/>
                </a:ln>
                <a:solidFill>
                  <a:srgbClr val="0000FF"/>
                </a:solidFill>
                <a:effectLst/>
                <a:latin typeface="Courier New" panose="02070309020205020404" pitchFamily="49" charset="0"/>
              </a:rPr>
              <a:t>/</a:t>
            </a:r>
            <a:r>
              <a:rPr kumimoji="0" lang="en-US" altLang="en-US" sz="1600" b="0" i="0" u="none" strike="noStrike" cap="none" normalizeH="0" baseline="0" dirty="0">
                <a:ln>
                  <a:noFill/>
                </a:ln>
                <a:solidFill>
                  <a:srgbClr val="000000"/>
                </a:solidFill>
                <a:effectLst/>
                <a:latin typeface="Courier New" panose="02070309020205020404" pitchFamily="49" charset="0"/>
              </a:rPr>
              <a:t> </a:t>
            </a:r>
            <a:r>
              <a:rPr kumimoji="0" lang="en-US" altLang="en-US" sz="1600" b="1" i="0" u="none" strike="noStrike" cap="none" normalizeH="0" baseline="0" dirty="0">
                <a:ln>
                  <a:noFill/>
                </a:ln>
                <a:solidFill>
                  <a:srgbClr val="008000"/>
                </a:solidFill>
                <a:effectLst/>
                <a:latin typeface="Courier New" panose="02070309020205020404" pitchFamily="49" charset="0"/>
              </a:rPr>
              <a:t>HTTP</a:t>
            </a:r>
            <a:r>
              <a:rPr kumimoji="0" lang="en-US" altLang="en-US" b="0" i="0" u="none" strike="noStrike" cap="none" normalizeH="0" baseline="0" dirty="0">
                <a:ln>
                  <a:noFill/>
                </a:ln>
                <a:solidFill>
                  <a:srgbClr val="666666"/>
                </a:solidFill>
                <a:effectLst/>
                <a:latin typeface="Arial" panose="020B0604020202020204" pitchFamily="34" charset="0"/>
              </a:rPr>
              <a:t>/</a:t>
            </a:r>
            <a:r>
              <a:rPr kumimoji="0" lang="en-US" altLang="en-US" sz="1600" b="0" i="0" u="none" strike="noStrike" cap="none" normalizeH="0" baseline="0" dirty="0">
                <a:ln>
                  <a:noFill/>
                </a:ln>
                <a:solidFill>
                  <a:srgbClr val="666666"/>
                </a:solidFill>
                <a:effectLst/>
                <a:latin typeface="Courier New" panose="02070309020205020404" pitchFamily="49" charset="0"/>
              </a:rPr>
              <a:t>1.1</a:t>
            </a:r>
            <a:r>
              <a:rPr kumimoji="0" lang="en-US" altLang="en-US" sz="1600" b="0" i="0" u="none" strike="noStrike" cap="none" normalizeH="0" baseline="0" dirty="0">
                <a:ln>
                  <a:noFill/>
                </a:ln>
                <a:solidFill>
                  <a:srgbClr val="000000"/>
                </a:solidFill>
                <a:effectLst/>
                <a:latin typeface="Courier New" panose="02070309020205020404" pitchFamily="49" charset="0"/>
              </a:rPr>
              <a:t> </a:t>
            </a:r>
          </a:p>
          <a:p>
            <a:pPr lvl="0" eaLnBrk="0" fontAlgn="base" hangingPunct="0">
              <a:spcBef>
                <a:spcPct val="0"/>
              </a:spcBef>
              <a:spcAft>
                <a:spcPct val="0"/>
              </a:spcAft>
            </a:pPr>
            <a:r>
              <a:rPr kumimoji="0" lang="en-US" altLang="en-US" sz="1600" b="0" i="0" u="none" strike="noStrike" cap="none" normalizeH="0" baseline="0" dirty="0">
                <a:ln>
                  <a:noFill/>
                </a:ln>
                <a:solidFill>
                  <a:srgbClr val="7D9029"/>
                </a:solidFill>
                <a:effectLst/>
                <a:latin typeface="Courier New" panose="02070309020205020404" pitchFamily="49" charset="0"/>
              </a:rPr>
              <a:t>Host</a:t>
            </a:r>
            <a:r>
              <a:rPr kumimoji="0" lang="en-US" altLang="en-US" b="0" i="0" u="none" strike="noStrike" cap="none" normalizeH="0" baseline="0" dirty="0">
                <a:ln>
                  <a:noFill/>
                </a:ln>
                <a:solidFill>
                  <a:srgbClr val="666666"/>
                </a:solidFill>
                <a:effectLst/>
                <a:latin typeface="Arial" panose="020B0604020202020204" pitchFamily="34" charset="0"/>
              </a:rPr>
              <a:t>:</a:t>
            </a:r>
            <a:r>
              <a:rPr kumimoji="0" lang="en-US" altLang="en-US" sz="1600" b="0" i="0" u="none" strike="noStrike" cap="none" normalizeH="0" baseline="0" dirty="0">
                <a:ln>
                  <a:noFill/>
                </a:ln>
                <a:solidFill>
                  <a:srgbClr val="000000"/>
                </a:solidFill>
                <a:effectLst/>
                <a:latin typeface="Courier New" panose="02070309020205020404" pitchFamily="49" charset="0"/>
              </a:rPr>
              <a:t> www.example.com</a:t>
            </a:r>
            <a:r>
              <a:rPr kumimoji="0" lang="en-US" altLang="en-US" sz="1200" b="0" i="0" u="none" strike="noStrike" cap="none" normalizeH="0" baseline="0" dirty="0">
                <a:ln>
                  <a:noFill/>
                </a:ln>
                <a:solidFill>
                  <a:schemeClr val="tx1"/>
                </a:solidFill>
                <a:effectLst/>
              </a:rPr>
              <a:t> </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909919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HTTP REQUEST</a:t>
            </a:r>
            <a:endParaRPr lang="uk-UA" sz="4400" dirty="0"/>
          </a:p>
        </p:txBody>
      </p:sp>
      <p:pic>
        <p:nvPicPr>
          <p:cNvPr id="5" name="Picture 4">
            <a:extLst>
              <a:ext uri="{FF2B5EF4-FFF2-40B4-BE49-F238E27FC236}">
                <a16:creationId xmlns:a16="http://schemas.microsoft.com/office/drawing/2014/main" id="{CFECEBCD-F631-4D96-9FC6-4357DC724F06}"/>
              </a:ext>
            </a:extLst>
          </p:cNvPr>
          <p:cNvPicPr/>
          <p:nvPr/>
        </p:nvPicPr>
        <p:blipFill rotWithShape="1">
          <a:blip r:embed="rId2"/>
          <a:srcRect l="42071" b="50418"/>
          <a:stretch/>
        </p:blipFill>
        <p:spPr bwMode="auto">
          <a:xfrm>
            <a:off x="685800" y="1113013"/>
            <a:ext cx="10580908" cy="463197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550413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1" y="685799"/>
            <a:ext cx="10820400" cy="4800601"/>
          </a:xfrm>
        </p:spPr>
        <p:txBody>
          <a:bodyPr/>
          <a:lstStyle/>
          <a:p>
            <a:r>
              <a:rPr lang="nl-NL" dirty="0"/>
              <a:t>HTTP METHODS</a:t>
            </a:r>
            <a:endParaRPr lang="uk-UA" dirty="0"/>
          </a:p>
        </p:txBody>
      </p:sp>
    </p:spTree>
    <p:extLst>
      <p:ext uri="{BB962C8B-B14F-4D97-AF65-F5344CB8AC3E}">
        <p14:creationId xmlns:p14="http://schemas.microsoft.com/office/powerpoint/2010/main" val="511308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nl-NL" sz="4400" dirty="0"/>
              <a:t>CRUD TO HTTP METHOD MAPPING</a:t>
            </a:r>
            <a:endParaRPr lang="uk-UA" sz="4400" dirty="0"/>
          </a:p>
        </p:txBody>
      </p:sp>
      <p:graphicFrame>
        <p:nvGraphicFramePr>
          <p:cNvPr id="8" name="Table 7">
            <a:extLst>
              <a:ext uri="{FF2B5EF4-FFF2-40B4-BE49-F238E27FC236}">
                <a16:creationId xmlns:a16="http://schemas.microsoft.com/office/drawing/2014/main" id="{99AC9899-D682-4FB5-A489-A9DAFC233B49}"/>
              </a:ext>
            </a:extLst>
          </p:cNvPr>
          <p:cNvGraphicFramePr>
            <a:graphicFrameLocks noGrp="1"/>
          </p:cNvGraphicFramePr>
          <p:nvPr>
            <p:extLst>
              <p:ext uri="{D42A27DB-BD31-4B8C-83A1-F6EECF244321}">
                <p14:modId xmlns:p14="http://schemas.microsoft.com/office/powerpoint/2010/main" val="3318145225"/>
              </p:ext>
            </p:extLst>
          </p:nvPr>
        </p:nvGraphicFramePr>
        <p:xfrm>
          <a:off x="685800" y="1714502"/>
          <a:ext cx="10982325" cy="3878221"/>
        </p:xfrm>
        <a:graphic>
          <a:graphicData uri="http://schemas.openxmlformats.org/drawingml/2006/table">
            <a:tbl>
              <a:tblPr/>
              <a:tblGrid>
                <a:gridCol w="3767991">
                  <a:extLst>
                    <a:ext uri="{9D8B030D-6E8A-4147-A177-3AD203B41FA5}">
                      <a16:colId xmlns:a16="http://schemas.microsoft.com/office/drawing/2014/main" val="1631490306"/>
                    </a:ext>
                  </a:extLst>
                </a:gridCol>
                <a:gridCol w="2166084">
                  <a:extLst>
                    <a:ext uri="{9D8B030D-6E8A-4147-A177-3AD203B41FA5}">
                      <a16:colId xmlns:a16="http://schemas.microsoft.com/office/drawing/2014/main" val="1225927543"/>
                    </a:ext>
                  </a:extLst>
                </a:gridCol>
                <a:gridCol w="5048250">
                  <a:extLst>
                    <a:ext uri="{9D8B030D-6E8A-4147-A177-3AD203B41FA5}">
                      <a16:colId xmlns:a16="http://schemas.microsoft.com/office/drawing/2014/main" val="197820601"/>
                    </a:ext>
                  </a:extLst>
                </a:gridCol>
              </a:tblGrid>
              <a:tr h="627645">
                <a:tc>
                  <a:txBody>
                    <a:bodyPr/>
                    <a:lstStyle/>
                    <a:p>
                      <a:pPr algn="l" fontAlgn="t"/>
                      <a:r>
                        <a:rPr lang="en-US" sz="2000" b="1"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REST OPERATION</a:t>
                      </a:r>
                    </a:p>
                  </a:txBody>
                  <a:tcPr marL="101522" marR="50761" marT="50761" marB="5076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tc>
                  <a:txBody>
                    <a:bodyPr/>
                    <a:lstStyle/>
                    <a:p>
                      <a:pPr algn="l" fontAlgn="t"/>
                      <a:r>
                        <a:rPr lang="en-US" sz="2000" b="1"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METHODS</a:t>
                      </a:r>
                    </a:p>
                  </a:txBody>
                  <a:tcPr marL="50761" marR="50761" marT="50761" marB="5076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tc>
                  <a:txBody>
                    <a:bodyPr/>
                    <a:lstStyle/>
                    <a:p>
                      <a:pPr algn="l" fontAlgn="t"/>
                      <a:r>
                        <a:rPr lang="en-US" sz="2000" b="1"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DESCRIPTION</a:t>
                      </a:r>
                    </a:p>
                  </a:txBody>
                  <a:tcPr marL="50761" marR="50761" marT="50761" marB="50761" anchor="ctr">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extLst>
                  <a:ext uri="{0D108BD9-81ED-4DB2-BD59-A6C34878D82A}">
                    <a16:rowId xmlns:a16="http://schemas.microsoft.com/office/drawing/2014/main" val="2014169975"/>
                  </a:ext>
                </a:extLst>
              </a:tr>
              <a:tr h="385254">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2000" b="1" dirty="0">
                          <a:latin typeface="Open Sans" panose="020B0606030504020204" pitchFamily="34" charset="0"/>
                          <a:ea typeface="Open Sans" panose="020B0606030504020204" pitchFamily="34" charset="0"/>
                          <a:cs typeface="Open Sans" panose="020B0606030504020204" pitchFamily="34" charset="0"/>
                        </a:rPr>
                        <a:t>C</a:t>
                      </a:r>
                      <a:r>
                        <a:rPr lang="en-US" sz="2000" dirty="0">
                          <a:latin typeface="Open Sans" panose="020B0606030504020204" pitchFamily="34" charset="0"/>
                          <a:ea typeface="Open Sans" panose="020B0606030504020204" pitchFamily="34" charset="0"/>
                          <a:cs typeface="Open Sans" panose="020B0606030504020204" pitchFamily="34" charset="0"/>
                        </a:rPr>
                        <a:t>REATE (insert)</a:t>
                      </a: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POST</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2000" dirty="0"/>
                        <a:t>Create or update</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811184"/>
                  </a:ext>
                </a:extLst>
              </a:tr>
              <a:tr h="385254">
                <a:tc>
                  <a:txBody>
                    <a:bodyPr/>
                    <a:lstStyle/>
                    <a:p>
                      <a:pPr algn="l" fontAlgn="t"/>
                      <a:r>
                        <a:rPr lang="en-US" sz="2000" b="1" dirty="0">
                          <a:latin typeface="Open Sans" panose="020B0606030504020204" pitchFamily="34" charset="0"/>
                          <a:ea typeface="Open Sans" panose="020B0606030504020204" pitchFamily="34" charset="0"/>
                          <a:cs typeface="Open Sans" panose="020B0606030504020204" pitchFamily="34" charset="0"/>
                        </a:rPr>
                        <a:t>R</a:t>
                      </a:r>
                      <a:r>
                        <a:rPr lang="en-US" sz="2000" dirty="0">
                          <a:latin typeface="Open Sans" panose="020B0606030504020204" pitchFamily="34" charset="0"/>
                          <a:ea typeface="Open Sans" panose="020B0606030504020204" pitchFamily="34" charset="0"/>
                          <a:cs typeface="Open Sans" panose="020B0606030504020204" pitchFamily="34" charset="0"/>
                        </a:rPr>
                        <a:t>EAD (query)</a:t>
                      </a:r>
                      <a:endParaRPr lang="en-US" sz="2000" dirty="0">
                        <a:solidFill>
                          <a:schemeClr val="accent6">
                            <a:lumMod val="75000"/>
                          </a:schemeClr>
                        </a:solidFill>
                        <a:effectLst/>
                        <a:latin typeface="Open Sans" panose="020B0606030504020204" pitchFamily="34" charset="0"/>
                        <a:ea typeface="Open Sans" panose="020B0606030504020204" pitchFamily="34" charset="0"/>
                        <a:cs typeface="Open Sans" panose="020B0606030504020204" pitchFamily="34" charset="0"/>
                      </a:endParaRP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GET</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2000" dirty="0"/>
                        <a:t>Query about the resource (</a:t>
                      </a:r>
                      <a:r>
                        <a:rPr lang="en-US" sz="2000" b="0" i="0" kern="1200" dirty="0">
                          <a:solidFill>
                            <a:schemeClr val="dk1"/>
                          </a:solidFill>
                          <a:effectLst/>
                          <a:latin typeface="+mn-lt"/>
                          <a:ea typeface="+mn-ea"/>
                          <a:cs typeface="+mn-cs"/>
                        </a:rPr>
                        <a:t>idempotent</a:t>
                      </a:r>
                      <a:r>
                        <a:rPr lang="en-US" sz="2000" dirty="0"/>
                        <a:t>)</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extLst>
                  <a:ext uri="{0D108BD9-81ED-4DB2-BD59-A6C34878D82A}">
                    <a16:rowId xmlns:a16="http://schemas.microsoft.com/office/drawing/2014/main" val="4107243159"/>
                  </a:ext>
                </a:extLst>
              </a:tr>
              <a:tr h="385254">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2000" b="1" dirty="0">
                          <a:latin typeface="Open Sans" panose="020B0606030504020204" pitchFamily="34" charset="0"/>
                          <a:ea typeface="Open Sans" panose="020B0606030504020204" pitchFamily="34" charset="0"/>
                          <a:cs typeface="Open Sans" panose="020B0606030504020204" pitchFamily="34" charset="0"/>
                        </a:rPr>
                        <a:t>U</a:t>
                      </a:r>
                      <a:r>
                        <a:rPr lang="en-US" sz="2000" dirty="0">
                          <a:latin typeface="Open Sans" panose="020B0606030504020204" pitchFamily="34" charset="0"/>
                          <a:ea typeface="Open Sans" panose="020B0606030504020204" pitchFamily="34" charset="0"/>
                          <a:cs typeface="Open Sans" panose="020B0606030504020204" pitchFamily="34" charset="0"/>
                        </a:rPr>
                        <a:t>PDATE (change)</a:t>
                      </a: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PUT / PATCH</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2000" b="0" i="0" kern="1200" dirty="0">
                          <a:solidFill>
                            <a:schemeClr val="dk1"/>
                          </a:solidFill>
                          <a:effectLst/>
                          <a:latin typeface="+mn-lt"/>
                          <a:ea typeface="+mn-ea"/>
                          <a:cs typeface="+mn-cs"/>
                        </a:rPr>
                        <a:t>Update (idempotent)</a:t>
                      </a:r>
                      <a:endParaRPr lang="en-US" sz="2000" dirty="0"/>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2329473562"/>
                  </a:ext>
                </a:extLst>
              </a:tr>
              <a:tr h="385254">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2000" b="1" dirty="0">
                          <a:latin typeface="Open Sans" panose="020B0606030504020204" pitchFamily="34" charset="0"/>
                          <a:ea typeface="Open Sans" panose="020B0606030504020204" pitchFamily="34" charset="0"/>
                          <a:cs typeface="Open Sans" panose="020B0606030504020204" pitchFamily="34" charset="0"/>
                        </a:rPr>
                        <a:t>D</a:t>
                      </a:r>
                      <a:r>
                        <a:rPr lang="en-US" sz="2000" dirty="0">
                          <a:latin typeface="Open Sans" panose="020B0606030504020204" pitchFamily="34" charset="0"/>
                          <a:ea typeface="Open Sans" panose="020B0606030504020204" pitchFamily="34" charset="0"/>
                          <a:cs typeface="Open Sans" panose="020B0606030504020204" pitchFamily="34" charset="0"/>
                        </a:rPr>
                        <a:t>ELETE (delete)</a:t>
                      </a: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DELETE</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2000" b="0" i="0" kern="1200" dirty="0">
                          <a:solidFill>
                            <a:schemeClr val="dk1"/>
                          </a:solidFill>
                          <a:effectLst/>
                          <a:latin typeface="+mn-lt"/>
                          <a:ea typeface="+mn-ea"/>
                          <a:cs typeface="+mn-cs"/>
                        </a:rPr>
                        <a:t>I want to delete what-ever-it-is … (idempotent)</a:t>
                      </a:r>
                      <a:endParaRPr lang="en-US" sz="2000" dirty="0"/>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solidFill>
                  </a:tcPr>
                </a:tc>
                <a:extLst>
                  <a:ext uri="{0D108BD9-81ED-4DB2-BD59-A6C34878D82A}">
                    <a16:rowId xmlns:a16="http://schemas.microsoft.com/office/drawing/2014/main" val="1480816976"/>
                  </a:ext>
                </a:extLst>
              </a:tr>
              <a:tr h="385254">
                <a:tc>
                  <a:txBody>
                    <a:bodyPr/>
                    <a:lstStyle/>
                    <a:p>
                      <a:pPr algn="l" fontAlgn="t"/>
                      <a:endParaRPr lang="en-US" sz="2000" dirty="0">
                        <a:solidFill>
                          <a:schemeClr val="accent6">
                            <a:lumMod val="75000"/>
                          </a:schemeClr>
                        </a:solidFill>
                        <a:effectLst/>
                        <a:latin typeface="Open Sans" panose="020B0606030504020204" pitchFamily="34" charset="0"/>
                        <a:ea typeface="Open Sans" panose="020B0606030504020204" pitchFamily="34" charset="0"/>
                        <a:cs typeface="Open Sans" panose="020B0606030504020204" pitchFamily="34" charset="0"/>
                      </a:endParaRP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HEAD</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2000" dirty="0"/>
                        <a:t>I’m something like GET (</a:t>
                      </a:r>
                      <a:r>
                        <a:rPr lang="en-US" sz="2000" b="0" i="0" kern="1200" dirty="0">
                          <a:solidFill>
                            <a:schemeClr val="dk1"/>
                          </a:solidFill>
                          <a:effectLst/>
                          <a:latin typeface="+mn-lt"/>
                          <a:ea typeface="+mn-ea"/>
                          <a:cs typeface="+mn-cs"/>
                        </a:rPr>
                        <a:t>idempotent</a:t>
                      </a:r>
                      <a:r>
                        <a:rPr lang="en-US" sz="2000" dirty="0"/>
                        <a:t>)</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23050370"/>
                  </a:ext>
                </a:extLst>
              </a:tr>
              <a:tr h="385254">
                <a:tc>
                  <a:txBody>
                    <a:bodyPr/>
                    <a:lstStyle/>
                    <a:p>
                      <a:pPr algn="l" fontAlgn="t"/>
                      <a:endParaRPr lang="en-US" sz="2000" dirty="0">
                        <a:solidFill>
                          <a:schemeClr val="accent6">
                            <a:lumMod val="75000"/>
                          </a:schemeClr>
                        </a:solidFill>
                        <a:effectLst/>
                        <a:latin typeface="Open Sans" panose="020B0606030504020204" pitchFamily="34" charset="0"/>
                        <a:ea typeface="Open Sans" panose="020B0606030504020204" pitchFamily="34" charset="0"/>
                        <a:cs typeface="Open Sans" panose="020B0606030504020204" pitchFamily="34" charset="0"/>
                      </a:endParaRP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OPTIONS</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r>
                        <a:rPr lang="en-US" sz="2000" dirty="0"/>
                        <a:t>(</a:t>
                      </a:r>
                      <a:r>
                        <a:rPr lang="en-US" sz="2000" b="0" i="0" kern="1200" dirty="0">
                          <a:solidFill>
                            <a:schemeClr val="dk1"/>
                          </a:solidFill>
                          <a:effectLst/>
                          <a:latin typeface="+mn-lt"/>
                          <a:ea typeface="+mn-ea"/>
                          <a:cs typeface="+mn-cs"/>
                        </a:rPr>
                        <a:t>idempotent</a:t>
                      </a:r>
                      <a:r>
                        <a:rPr lang="en-US" sz="2000" dirty="0"/>
                        <a:t>)</a:t>
                      </a:r>
                      <a:endPar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endParaRP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511326526"/>
                  </a:ext>
                </a:extLst>
              </a:tr>
              <a:tr h="385254">
                <a:tc>
                  <a:txBody>
                    <a:bodyPr/>
                    <a:lstStyle/>
                    <a:p>
                      <a:pPr algn="l" fontAlgn="t"/>
                      <a:endParaRPr lang="en-US" sz="2000" dirty="0">
                        <a:solidFill>
                          <a:schemeClr val="accent6">
                            <a:lumMod val="75000"/>
                          </a:schemeClr>
                        </a:solidFill>
                        <a:effectLst/>
                        <a:latin typeface="Open Sans" panose="020B0606030504020204" pitchFamily="34" charset="0"/>
                        <a:ea typeface="Open Sans" panose="020B0606030504020204" pitchFamily="34" charset="0"/>
                        <a:cs typeface="Open Sans" panose="020B0606030504020204" pitchFamily="34" charset="0"/>
                      </a:endParaRP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TRACE</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r>
                        <a:rPr lang="en-US" sz="2000" dirty="0"/>
                        <a:t>(</a:t>
                      </a:r>
                      <a:r>
                        <a:rPr lang="en-US" sz="2000" b="0" i="0" kern="1200" dirty="0">
                          <a:solidFill>
                            <a:schemeClr val="dk1"/>
                          </a:solidFill>
                          <a:effectLst/>
                          <a:latin typeface="+mn-lt"/>
                          <a:ea typeface="+mn-ea"/>
                          <a:cs typeface="+mn-cs"/>
                        </a:rPr>
                        <a:t>idempotent</a:t>
                      </a:r>
                      <a:r>
                        <a:rPr lang="en-US" sz="2000" dirty="0"/>
                        <a:t>)</a:t>
                      </a:r>
                      <a:endPar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endParaRP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106911383"/>
                  </a:ext>
                </a:extLst>
              </a:tr>
              <a:tr h="385254">
                <a:tc>
                  <a:txBody>
                    <a:bodyPr/>
                    <a:lstStyle/>
                    <a:p>
                      <a:pPr algn="l" fontAlgn="t"/>
                      <a:endParaRPr lang="en-US" sz="2000" dirty="0">
                        <a:solidFill>
                          <a:schemeClr val="accent6">
                            <a:lumMod val="75000"/>
                          </a:schemeClr>
                        </a:solidFill>
                        <a:effectLst/>
                        <a:latin typeface="Open Sans" panose="020B0606030504020204" pitchFamily="34" charset="0"/>
                        <a:ea typeface="Open Sans" panose="020B0606030504020204" pitchFamily="34" charset="0"/>
                        <a:cs typeface="Open Sans" panose="020B0606030504020204" pitchFamily="34" charset="0"/>
                      </a:endParaRPr>
                    </a:p>
                  </a:txBody>
                  <a:tcPr marL="101522"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r>
                        <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rPr>
                        <a:t>CONNECT</a:t>
                      </a: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tc>
                  <a:txBody>
                    <a:bodyPr/>
                    <a:lstStyle/>
                    <a:p>
                      <a:pPr algn="l" fontAlgn="t"/>
                      <a:endParaRPr lang="en-US" sz="2000" dirty="0">
                        <a:solidFill>
                          <a:schemeClr val="tx1"/>
                        </a:solidFill>
                        <a:effectLst/>
                        <a:latin typeface="Open Sans" panose="020B0606030504020204" pitchFamily="34" charset="0"/>
                        <a:ea typeface="Open Sans" panose="020B0606030504020204" pitchFamily="34" charset="0"/>
                        <a:cs typeface="Open Sans" panose="020B0606030504020204" pitchFamily="34" charset="0"/>
                      </a:endParaRPr>
                    </a:p>
                  </a:txBody>
                  <a:tcPr marL="50761" marR="50761" marT="50761" marB="50761">
                    <a:lnL w="7620" cap="flat" cmpd="sng" algn="ctr">
                      <a:solidFill>
                        <a:srgbClr val="CCCCCC"/>
                      </a:solidFill>
                      <a:prstDash val="solid"/>
                      <a:round/>
                      <a:headEnd type="none" w="med" len="med"/>
                      <a:tailEnd type="none" w="med" len="med"/>
                    </a:lnL>
                    <a:lnR w="7620" cap="flat" cmpd="sng" algn="ctr">
                      <a:solidFill>
                        <a:srgbClr val="CCCCCC"/>
                      </a:solidFill>
                      <a:prstDash val="solid"/>
                      <a:round/>
                      <a:headEnd type="none" w="med" len="med"/>
                      <a:tailEnd type="none" w="med" len="med"/>
                    </a:lnR>
                    <a:lnT w="7620" cap="flat" cmpd="sng" algn="ctr">
                      <a:solidFill>
                        <a:srgbClr val="CCCCCC"/>
                      </a:solidFill>
                      <a:prstDash val="solid"/>
                      <a:round/>
                      <a:headEnd type="none" w="med" len="med"/>
                      <a:tailEnd type="none" w="med" len="med"/>
                    </a:lnT>
                    <a:lnB w="7620" cap="flat" cmpd="sng" algn="ctr">
                      <a:solidFill>
                        <a:srgbClr val="CCCCCC"/>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908011505"/>
                  </a:ext>
                </a:extLst>
              </a:tr>
            </a:tbl>
          </a:graphicData>
        </a:graphic>
      </p:graphicFrame>
    </p:spTree>
    <p:extLst>
      <p:ext uri="{BB962C8B-B14F-4D97-AF65-F5344CB8AC3E}">
        <p14:creationId xmlns:p14="http://schemas.microsoft.com/office/powerpoint/2010/main" val="37950355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GET</a:t>
            </a:r>
            <a:endParaRPr lang="uk-UA" sz="4400" dirty="0"/>
          </a:p>
        </p:txBody>
      </p:sp>
      <p:sp>
        <p:nvSpPr>
          <p:cNvPr id="4" name="Text Placeholder 4">
            <a:extLst>
              <a:ext uri="{FF2B5EF4-FFF2-40B4-BE49-F238E27FC236}">
                <a16:creationId xmlns:a16="http://schemas.microsoft.com/office/drawing/2014/main" id="{6642008C-0CAD-435F-9980-089F07BD979F}"/>
              </a:ext>
            </a:extLst>
          </p:cNvPr>
          <p:cNvSpPr txBox="1">
            <a:spLocks/>
          </p:cNvSpPr>
          <p:nvPr/>
        </p:nvSpPr>
        <p:spPr>
          <a:xfrm>
            <a:off x="685799" y="1714502"/>
            <a:ext cx="10820400" cy="3810000"/>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eaLnBrk="0" fontAlgn="base" hangingPunct="0">
              <a:lnSpc>
                <a:spcPct val="100000"/>
              </a:lnSpc>
              <a:spcBef>
                <a:spcPct val="0"/>
              </a:spcBef>
              <a:spcAft>
                <a:spcPct val="0"/>
              </a:spcAft>
            </a:pPr>
            <a:r>
              <a:rPr lang="en-US" dirty="0"/>
              <a:t>The GET method requests a representation of the specified resource. Requests using GET should only retrieve data and should have no other effect. (This is also true of some other HTTP methods.)</a:t>
            </a:r>
            <a:endParaRPr lang="en-US" baseline="30000" dirty="0"/>
          </a:p>
          <a:p>
            <a:pPr lvl="0" eaLnBrk="0" fontAlgn="base" hangingPunct="0">
              <a:lnSpc>
                <a:spcPct val="100000"/>
              </a:lnSpc>
              <a:spcBef>
                <a:spcPct val="0"/>
              </a:spcBef>
              <a:spcAft>
                <a:spcPct val="0"/>
              </a:spcAft>
            </a:pPr>
            <a:r>
              <a:rPr lang="en-US" dirty="0"/>
              <a:t>The W3C has published guidance principles on this distinction, saying, "Web application design should be informed by the above principles, but also by the relevant limitations.“</a:t>
            </a:r>
            <a:r>
              <a:rPr lang="en-US" baseline="30000" dirty="0"/>
              <a:t> </a:t>
            </a:r>
            <a:r>
              <a:rPr lang="en-US" dirty="0"/>
              <a:t>See safe methods below.</a:t>
            </a:r>
            <a:endParaRPr lang="en-US" altLang="en-US" sz="4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810931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4">
            <a:extLst>
              <a:ext uri="{FF2B5EF4-FFF2-40B4-BE49-F238E27FC236}">
                <a16:creationId xmlns:a16="http://schemas.microsoft.com/office/drawing/2014/main" id="{6642008C-0CAD-435F-9980-089F07BD979F}"/>
              </a:ext>
            </a:extLst>
          </p:cNvPr>
          <p:cNvSpPr txBox="1">
            <a:spLocks/>
          </p:cNvSpPr>
          <p:nvPr/>
        </p:nvSpPr>
        <p:spPr>
          <a:xfrm>
            <a:off x="685799" y="1939532"/>
            <a:ext cx="10820400" cy="548638"/>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eaLnBrk="0" fontAlgn="base" hangingPunct="0">
              <a:lnSpc>
                <a:spcPct val="100000"/>
              </a:lnSpc>
              <a:spcBef>
                <a:spcPct val="0"/>
              </a:spcBef>
              <a:spcAft>
                <a:spcPct val="0"/>
              </a:spcAft>
            </a:pPr>
            <a:r>
              <a:rPr lang="en-US" dirty="0"/>
              <a:t>The HEAD method asks for a response identical to that of a GET request, but without the response body. This is useful for retrieving meta-information written in response headers, without having to transport the entire content.</a:t>
            </a:r>
            <a:endParaRPr lang="en-US" altLang="en-US" sz="40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F156A2E7-FBAC-4CD4-92EA-E5FAEE92E11B}"/>
              </a:ext>
            </a:extLst>
          </p:cNvPr>
          <p:cNvSpPr/>
          <p:nvPr/>
        </p:nvSpPr>
        <p:spPr>
          <a:xfrm>
            <a:off x="594357" y="508042"/>
            <a:ext cx="10911842" cy="769441"/>
          </a:xfrm>
          <a:prstGeom prst="rect">
            <a:avLst/>
          </a:prstGeom>
        </p:spPr>
        <p:txBody>
          <a:bodyPr wrap="square">
            <a:spAutoFit/>
          </a:bodyPr>
          <a:lstStyle/>
          <a:p>
            <a:pPr>
              <a:lnSpc>
                <a:spcPct val="100000"/>
              </a:lnSpc>
            </a:pPr>
            <a:r>
              <a:rPr lang="en-US" sz="4400" dirty="0">
                <a:latin typeface="Proxima Nova Black" panose="020B0604020202020204" charset="0"/>
              </a:rPr>
              <a:t>HEAD</a:t>
            </a:r>
            <a:endParaRPr lang="uk-UA" sz="4400" dirty="0">
              <a:latin typeface="Proxima Nova Black" panose="020B0604020202020204" charset="0"/>
            </a:endParaRPr>
          </a:p>
        </p:txBody>
      </p:sp>
    </p:spTree>
    <p:extLst>
      <p:ext uri="{BB962C8B-B14F-4D97-AF65-F5344CB8AC3E}">
        <p14:creationId xmlns:p14="http://schemas.microsoft.com/office/powerpoint/2010/main" val="7760784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4">
            <a:extLst>
              <a:ext uri="{FF2B5EF4-FFF2-40B4-BE49-F238E27FC236}">
                <a16:creationId xmlns:a16="http://schemas.microsoft.com/office/drawing/2014/main" id="{6642008C-0CAD-435F-9980-089F07BD979F}"/>
              </a:ext>
            </a:extLst>
          </p:cNvPr>
          <p:cNvSpPr txBox="1">
            <a:spLocks/>
          </p:cNvSpPr>
          <p:nvPr/>
        </p:nvSpPr>
        <p:spPr>
          <a:xfrm>
            <a:off x="685799" y="1939532"/>
            <a:ext cx="10820400" cy="548638"/>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eaLnBrk="0" fontAlgn="base" hangingPunct="0">
              <a:lnSpc>
                <a:spcPct val="100000"/>
              </a:lnSpc>
              <a:spcBef>
                <a:spcPct val="0"/>
              </a:spcBef>
              <a:spcAft>
                <a:spcPct val="0"/>
              </a:spcAft>
            </a:pPr>
            <a:r>
              <a:rPr lang="en-US" altLang="en-US" sz="1600" dirty="0">
                <a:cs typeface="Arial" panose="020B0604020202020204" pitchFamily="34" charset="0"/>
              </a:rPr>
              <a:t>The POST method requests that the server accept the entity enclosed in the request as a new subordinate of the web resource identified by the URI. The data </a:t>
            </a:r>
            <a:r>
              <a:rPr lang="en-US" altLang="en-US" sz="1600" dirty="0" err="1">
                <a:cs typeface="Arial" panose="020B0604020202020204" pitchFamily="34" charset="0"/>
              </a:rPr>
              <a:t>POSTed</a:t>
            </a:r>
            <a:r>
              <a:rPr lang="en-US" altLang="en-US" sz="1600" dirty="0">
                <a:cs typeface="Arial" panose="020B0604020202020204" pitchFamily="34" charset="0"/>
              </a:rPr>
              <a:t> might be, for example, an annotation for existing resources; a message for a bulletin board, newsgroup, mailing list, or comment thread; a block of data that is the result of submitting a web form to a data-handling process; or an item to add to a database.</a:t>
            </a:r>
          </a:p>
        </p:txBody>
      </p:sp>
      <p:sp>
        <p:nvSpPr>
          <p:cNvPr id="3" name="Rectangle 2">
            <a:extLst>
              <a:ext uri="{FF2B5EF4-FFF2-40B4-BE49-F238E27FC236}">
                <a16:creationId xmlns:a16="http://schemas.microsoft.com/office/drawing/2014/main" id="{F156A2E7-FBAC-4CD4-92EA-E5FAEE92E11B}"/>
              </a:ext>
            </a:extLst>
          </p:cNvPr>
          <p:cNvSpPr/>
          <p:nvPr/>
        </p:nvSpPr>
        <p:spPr>
          <a:xfrm>
            <a:off x="594357" y="508042"/>
            <a:ext cx="10911842" cy="769441"/>
          </a:xfrm>
          <a:prstGeom prst="rect">
            <a:avLst/>
          </a:prstGeom>
        </p:spPr>
        <p:txBody>
          <a:bodyPr wrap="square">
            <a:spAutoFit/>
          </a:bodyPr>
          <a:lstStyle/>
          <a:p>
            <a:pPr>
              <a:lnSpc>
                <a:spcPct val="100000"/>
              </a:lnSpc>
            </a:pPr>
            <a:r>
              <a:rPr lang="en-US" sz="4400" dirty="0">
                <a:latin typeface="Proxima Nova Black" panose="020B0604020202020204" charset="0"/>
              </a:rPr>
              <a:t>POST</a:t>
            </a:r>
            <a:endParaRPr lang="uk-UA" sz="4400" dirty="0">
              <a:latin typeface="Proxima Nova Black" panose="020B0604020202020204" charset="0"/>
            </a:endParaRPr>
          </a:p>
        </p:txBody>
      </p:sp>
    </p:spTree>
    <p:extLst>
      <p:ext uri="{BB962C8B-B14F-4D97-AF65-F5344CB8AC3E}">
        <p14:creationId xmlns:p14="http://schemas.microsoft.com/office/powerpoint/2010/main" val="37051827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4">
            <a:extLst>
              <a:ext uri="{FF2B5EF4-FFF2-40B4-BE49-F238E27FC236}">
                <a16:creationId xmlns:a16="http://schemas.microsoft.com/office/drawing/2014/main" id="{6642008C-0CAD-435F-9980-089F07BD979F}"/>
              </a:ext>
            </a:extLst>
          </p:cNvPr>
          <p:cNvSpPr txBox="1">
            <a:spLocks/>
          </p:cNvSpPr>
          <p:nvPr/>
        </p:nvSpPr>
        <p:spPr>
          <a:xfrm>
            <a:off x="937259" y="1577343"/>
            <a:ext cx="10820400" cy="548638"/>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eaLnBrk="0" fontAlgn="base" hangingPunct="0">
              <a:lnSpc>
                <a:spcPct val="100000"/>
              </a:lnSpc>
              <a:spcBef>
                <a:spcPct val="0"/>
              </a:spcBef>
              <a:spcAft>
                <a:spcPct val="0"/>
              </a:spcAft>
            </a:pPr>
            <a:r>
              <a:rPr lang="en-US" b="1" dirty="0"/>
              <a:t>PUT</a:t>
            </a:r>
          </a:p>
          <a:p>
            <a:pPr lvl="0" eaLnBrk="0" fontAlgn="base" hangingPunct="0">
              <a:lnSpc>
                <a:spcPct val="100000"/>
              </a:lnSpc>
              <a:spcBef>
                <a:spcPct val="0"/>
              </a:spcBef>
              <a:spcAft>
                <a:spcPct val="0"/>
              </a:spcAft>
            </a:pPr>
            <a:r>
              <a:rPr lang="en-US" dirty="0"/>
              <a:t>The PUT method requests that the enclosed entity be stored under the supplied URI. If the URI refers to an already existing resource, it is modified; if the URI does not point to an existing resource, then the server can create the resource with that URI.</a:t>
            </a:r>
          </a:p>
          <a:p>
            <a:pPr lvl="0" eaLnBrk="0" fontAlgn="base" hangingPunct="0">
              <a:lnSpc>
                <a:spcPct val="100000"/>
              </a:lnSpc>
              <a:spcBef>
                <a:spcPct val="0"/>
              </a:spcBef>
              <a:spcAft>
                <a:spcPct val="0"/>
              </a:spcAft>
            </a:pPr>
            <a:endParaRPr lang="en-US" dirty="0"/>
          </a:p>
          <a:p>
            <a:pPr lvl="0" eaLnBrk="0" fontAlgn="base" hangingPunct="0">
              <a:lnSpc>
                <a:spcPct val="100000"/>
              </a:lnSpc>
              <a:spcBef>
                <a:spcPct val="0"/>
              </a:spcBef>
              <a:spcAft>
                <a:spcPct val="0"/>
              </a:spcAft>
            </a:pPr>
            <a:r>
              <a:rPr lang="en-US" altLang="en-US" b="1" dirty="0">
                <a:cs typeface="Arial" panose="020B0604020202020204" pitchFamily="34" charset="0"/>
              </a:rPr>
              <a:t>PATCH</a:t>
            </a:r>
          </a:p>
          <a:p>
            <a:pPr lvl="0" eaLnBrk="0" fontAlgn="base" hangingPunct="0">
              <a:lnSpc>
                <a:spcPct val="100000"/>
              </a:lnSpc>
              <a:spcBef>
                <a:spcPct val="0"/>
              </a:spcBef>
              <a:spcAft>
                <a:spcPct val="0"/>
              </a:spcAft>
            </a:pPr>
            <a:r>
              <a:rPr lang="en-US" dirty="0"/>
              <a:t>The PATCH method applies partial modifications to a resource.</a:t>
            </a:r>
            <a:endParaRPr lang="en-US" altLang="en-US" sz="4000" dirty="0">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F156A2E7-FBAC-4CD4-92EA-E5FAEE92E11B}"/>
              </a:ext>
            </a:extLst>
          </p:cNvPr>
          <p:cNvSpPr/>
          <p:nvPr/>
        </p:nvSpPr>
        <p:spPr>
          <a:xfrm>
            <a:off x="594357" y="508042"/>
            <a:ext cx="10911842" cy="769441"/>
          </a:xfrm>
          <a:prstGeom prst="rect">
            <a:avLst/>
          </a:prstGeom>
        </p:spPr>
        <p:txBody>
          <a:bodyPr wrap="square">
            <a:spAutoFit/>
          </a:bodyPr>
          <a:lstStyle/>
          <a:p>
            <a:pPr>
              <a:lnSpc>
                <a:spcPct val="100000"/>
              </a:lnSpc>
            </a:pPr>
            <a:r>
              <a:rPr lang="en-US" sz="4400" dirty="0">
                <a:latin typeface="Proxima Nova Black" panose="020B0604020202020204" charset="0"/>
              </a:rPr>
              <a:t>PUT / PUTCH</a:t>
            </a:r>
            <a:endParaRPr lang="uk-UA" sz="4400" dirty="0">
              <a:latin typeface="Proxima Nova Black" panose="020B0604020202020204" charset="0"/>
            </a:endParaRPr>
          </a:p>
        </p:txBody>
      </p:sp>
    </p:spTree>
    <p:extLst>
      <p:ext uri="{BB962C8B-B14F-4D97-AF65-F5344CB8AC3E}">
        <p14:creationId xmlns:p14="http://schemas.microsoft.com/office/powerpoint/2010/main" val="34459326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4">
            <a:extLst>
              <a:ext uri="{FF2B5EF4-FFF2-40B4-BE49-F238E27FC236}">
                <a16:creationId xmlns:a16="http://schemas.microsoft.com/office/drawing/2014/main" id="{6642008C-0CAD-435F-9980-089F07BD979F}"/>
              </a:ext>
            </a:extLst>
          </p:cNvPr>
          <p:cNvSpPr txBox="1">
            <a:spLocks/>
          </p:cNvSpPr>
          <p:nvPr/>
        </p:nvSpPr>
        <p:spPr>
          <a:xfrm>
            <a:off x="685799" y="1577343"/>
            <a:ext cx="10820400" cy="548638"/>
          </a:xfrm>
          <a:prstGeom prst="rect">
            <a:avLst/>
          </a:prstGeom>
        </p:spPr>
        <p:txBody>
          <a:bodyPr lIns="0"/>
          <a:lstStyle>
            <a:lvl1pPr marL="0" indent="0" algn="l" defTabSz="914400" rtl="0" eaLnBrk="1" latinLnBrk="0" hangingPunct="1">
              <a:lnSpc>
                <a:spcPct val="90000"/>
              </a:lnSpc>
              <a:spcBef>
                <a:spcPts val="1000"/>
              </a:spcBef>
              <a:buFont typeface="Arial" panose="020B0604020202020204" pitchFamily="34" charset="0"/>
              <a:buNone/>
              <a:defRPr sz="2000" kern="1200" baseline="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eaLnBrk="0" fontAlgn="base" hangingPunct="0">
              <a:lnSpc>
                <a:spcPct val="100000"/>
              </a:lnSpc>
              <a:spcBef>
                <a:spcPct val="0"/>
              </a:spcBef>
              <a:spcAft>
                <a:spcPct val="0"/>
              </a:spcAft>
            </a:pPr>
            <a:r>
              <a:rPr lang="en-US" altLang="en-US" b="1" dirty="0">
                <a:solidFill>
                  <a:srgbClr val="222222"/>
                </a:solidFill>
                <a:cs typeface="Arial" panose="020B0604020202020204" pitchFamily="34" charset="0"/>
              </a:rPr>
              <a:t>TRACE</a:t>
            </a:r>
          </a:p>
          <a:p>
            <a:pPr marL="0" lvl="1" indent="0" eaLnBrk="0" fontAlgn="base" hangingPunct="0">
              <a:lnSpc>
                <a:spcPct val="100000"/>
              </a:lnSpc>
              <a:spcBef>
                <a:spcPct val="0"/>
              </a:spcBef>
              <a:spcAft>
                <a:spcPct val="0"/>
              </a:spcAft>
              <a:buNone/>
            </a:pPr>
            <a:r>
              <a:rPr lang="en-US" altLang="en-US" sz="1600" dirty="0">
                <a:solidFill>
                  <a:srgbClr val="222222"/>
                </a:solidFill>
                <a:cs typeface="Arial" panose="020B0604020202020204" pitchFamily="34" charset="0"/>
              </a:rPr>
              <a:t>The TRACE method echoes the received request so that a client can see what (if any) changes or additions have been made by intermediate servers.</a:t>
            </a:r>
          </a:p>
          <a:p>
            <a:pPr marL="0" lvl="1" indent="0" eaLnBrk="0" fontAlgn="base" hangingPunct="0">
              <a:lnSpc>
                <a:spcPct val="100000"/>
              </a:lnSpc>
              <a:spcBef>
                <a:spcPct val="0"/>
              </a:spcBef>
              <a:spcAft>
                <a:spcPct val="0"/>
              </a:spcAft>
              <a:buNone/>
            </a:pPr>
            <a:endParaRPr lang="en-US" altLang="en-US" sz="1600" dirty="0">
              <a:solidFill>
                <a:srgbClr val="222222"/>
              </a:solidFill>
              <a:cs typeface="Arial" panose="020B0604020202020204" pitchFamily="34" charset="0"/>
            </a:endParaRPr>
          </a:p>
          <a:p>
            <a:pPr lvl="0" eaLnBrk="0" fontAlgn="base" hangingPunct="0">
              <a:lnSpc>
                <a:spcPct val="100000"/>
              </a:lnSpc>
              <a:spcBef>
                <a:spcPct val="0"/>
              </a:spcBef>
              <a:spcAft>
                <a:spcPct val="0"/>
              </a:spcAft>
            </a:pPr>
            <a:r>
              <a:rPr lang="en-US" altLang="en-US" b="1" dirty="0">
                <a:solidFill>
                  <a:srgbClr val="222222"/>
                </a:solidFill>
                <a:cs typeface="Arial" panose="020B0604020202020204" pitchFamily="34" charset="0"/>
              </a:rPr>
              <a:t>DELETE</a:t>
            </a:r>
          </a:p>
          <a:p>
            <a:pPr marL="228600" lvl="1" indent="0" eaLnBrk="0" fontAlgn="base" hangingPunct="0">
              <a:lnSpc>
                <a:spcPct val="100000"/>
              </a:lnSpc>
              <a:spcBef>
                <a:spcPct val="0"/>
              </a:spcBef>
              <a:spcAft>
                <a:spcPct val="0"/>
              </a:spcAft>
              <a:buNone/>
            </a:pPr>
            <a:r>
              <a:rPr lang="en-US" altLang="en-US" sz="1600" dirty="0">
                <a:solidFill>
                  <a:srgbClr val="222222"/>
                </a:solidFill>
                <a:cs typeface="Arial" panose="020B0604020202020204" pitchFamily="34" charset="0"/>
              </a:rPr>
              <a:t>The DELETE method deletes the specified resource.</a:t>
            </a:r>
          </a:p>
          <a:p>
            <a:pPr marL="0" lvl="1" indent="0" eaLnBrk="0" fontAlgn="base" hangingPunct="0">
              <a:lnSpc>
                <a:spcPct val="100000"/>
              </a:lnSpc>
              <a:spcBef>
                <a:spcPct val="0"/>
              </a:spcBef>
              <a:spcAft>
                <a:spcPct val="0"/>
              </a:spcAft>
              <a:buNone/>
            </a:pPr>
            <a:endParaRPr lang="en-US" altLang="en-US" sz="1600" dirty="0">
              <a:solidFill>
                <a:srgbClr val="222222"/>
              </a:solidFill>
              <a:cs typeface="Arial" panose="020B0604020202020204" pitchFamily="34" charset="0"/>
            </a:endParaRPr>
          </a:p>
          <a:p>
            <a:pPr lvl="0" eaLnBrk="0" fontAlgn="base" hangingPunct="0">
              <a:lnSpc>
                <a:spcPct val="100000"/>
              </a:lnSpc>
              <a:spcBef>
                <a:spcPct val="0"/>
              </a:spcBef>
              <a:spcAft>
                <a:spcPct val="0"/>
              </a:spcAft>
            </a:pPr>
            <a:r>
              <a:rPr lang="en-US" altLang="en-US" b="1" dirty="0">
                <a:solidFill>
                  <a:srgbClr val="222222"/>
                </a:solidFill>
                <a:cs typeface="Arial" panose="020B0604020202020204" pitchFamily="34" charset="0"/>
              </a:rPr>
              <a:t>OPTIONS</a:t>
            </a:r>
          </a:p>
          <a:p>
            <a:pPr marL="0" lvl="1" indent="0" eaLnBrk="0" fontAlgn="base" hangingPunct="0">
              <a:lnSpc>
                <a:spcPct val="100000"/>
              </a:lnSpc>
              <a:spcBef>
                <a:spcPct val="0"/>
              </a:spcBef>
              <a:spcAft>
                <a:spcPct val="0"/>
              </a:spcAft>
              <a:buNone/>
            </a:pPr>
            <a:r>
              <a:rPr lang="en-US" altLang="en-US" sz="1600" dirty="0">
                <a:solidFill>
                  <a:srgbClr val="222222"/>
                </a:solidFill>
                <a:cs typeface="Arial" panose="020B0604020202020204" pitchFamily="34" charset="0"/>
              </a:rPr>
              <a:t>The OPTIONS method returns the HTTP methods that the server supports for the specified </a:t>
            </a:r>
            <a:r>
              <a:rPr lang="en-US" altLang="en-US" sz="1600" dirty="0">
                <a:solidFill>
                  <a:srgbClr val="0B0080"/>
                </a:solidFill>
                <a:cs typeface="Arial" panose="020B0604020202020204" pitchFamily="34" charset="0"/>
              </a:rPr>
              <a:t>URL</a:t>
            </a:r>
            <a:r>
              <a:rPr lang="en-US" altLang="en-US" sz="1600" dirty="0">
                <a:solidFill>
                  <a:srgbClr val="222222"/>
                </a:solidFill>
                <a:cs typeface="Arial" panose="020B0604020202020204" pitchFamily="34" charset="0"/>
              </a:rPr>
              <a:t>. This can be used to check the functionality of a web server by requesting '*' instead of a specific resource.</a:t>
            </a:r>
          </a:p>
          <a:p>
            <a:pPr marL="0" lvl="1" indent="0" eaLnBrk="0" fontAlgn="base" hangingPunct="0">
              <a:lnSpc>
                <a:spcPct val="100000"/>
              </a:lnSpc>
              <a:spcBef>
                <a:spcPct val="0"/>
              </a:spcBef>
              <a:spcAft>
                <a:spcPct val="0"/>
              </a:spcAft>
              <a:buNone/>
            </a:pPr>
            <a:endParaRPr lang="en-US" altLang="en-US" sz="1600" dirty="0">
              <a:solidFill>
                <a:srgbClr val="222222"/>
              </a:solidFill>
              <a:cs typeface="Arial" panose="020B0604020202020204" pitchFamily="34" charset="0"/>
            </a:endParaRPr>
          </a:p>
          <a:p>
            <a:pPr lvl="0" eaLnBrk="0" fontAlgn="base" hangingPunct="0">
              <a:lnSpc>
                <a:spcPct val="100000"/>
              </a:lnSpc>
              <a:spcBef>
                <a:spcPct val="0"/>
              </a:spcBef>
              <a:spcAft>
                <a:spcPct val="0"/>
              </a:spcAft>
            </a:pPr>
            <a:r>
              <a:rPr lang="en-US" altLang="en-US" b="1" dirty="0">
                <a:solidFill>
                  <a:srgbClr val="222222"/>
                </a:solidFill>
                <a:cs typeface="Arial" panose="020B0604020202020204" pitchFamily="34" charset="0"/>
              </a:rPr>
              <a:t>CONNECT</a:t>
            </a:r>
          </a:p>
          <a:p>
            <a:pPr marL="0" lvl="1" indent="0" eaLnBrk="0" fontAlgn="base" hangingPunct="0">
              <a:lnSpc>
                <a:spcPct val="100000"/>
              </a:lnSpc>
              <a:spcBef>
                <a:spcPct val="0"/>
              </a:spcBef>
              <a:spcAft>
                <a:spcPct val="0"/>
              </a:spcAft>
              <a:buNone/>
            </a:pPr>
            <a:r>
              <a:rPr lang="en-US" altLang="en-US" sz="1600" dirty="0">
                <a:solidFill>
                  <a:srgbClr val="222222"/>
                </a:solidFill>
                <a:cs typeface="Arial" panose="020B0604020202020204" pitchFamily="34" charset="0"/>
              </a:rPr>
              <a:t>The CONNECT method converts the request connection to a transparent </a:t>
            </a:r>
            <a:r>
              <a:rPr lang="en-US" altLang="en-US" sz="1600" dirty="0">
                <a:solidFill>
                  <a:srgbClr val="0B0080"/>
                </a:solidFill>
                <a:cs typeface="Arial" panose="020B0604020202020204" pitchFamily="34" charset="0"/>
              </a:rPr>
              <a:t>TCP/IP tunnel</a:t>
            </a:r>
            <a:r>
              <a:rPr lang="en-US" altLang="en-US" sz="1600" dirty="0">
                <a:solidFill>
                  <a:srgbClr val="222222"/>
                </a:solidFill>
                <a:cs typeface="Arial" panose="020B0604020202020204" pitchFamily="34" charset="0"/>
              </a:rPr>
              <a:t>, usually to facilitate </a:t>
            </a:r>
            <a:r>
              <a:rPr lang="en-US" altLang="en-US" sz="1600" dirty="0">
                <a:solidFill>
                  <a:srgbClr val="0B0080"/>
                </a:solidFill>
                <a:cs typeface="Arial" panose="020B0604020202020204" pitchFamily="34" charset="0"/>
              </a:rPr>
              <a:t>SSL</a:t>
            </a:r>
            <a:r>
              <a:rPr lang="en-US" altLang="en-US" sz="1600" dirty="0">
                <a:solidFill>
                  <a:srgbClr val="222222"/>
                </a:solidFill>
                <a:cs typeface="Arial" panose="020B0604020202020204" pitchFamily="34" charset="0"/>
              </a:rPr>
              <a:t>-encrypted communication (HTTPS) through an unencrypted </a:t>
            </a:r>
            <a:r>
              <a:rPr lang="en-US" altLang="en-US" sz="1600" dirty="0">
                <a:solidFill>
                  <a:srgbClr val="0B0080"/>
                </a:solidFill>
                <a:cs typeface="Arial" panose="020B0604020202020204" pitchFamily="34" charset="0"/>
              </a:rPr>
              <a:t>HTTP proxy</a:t>
            </a:r>
            <a:r>
              <a:rPr lang="en-US" altLang="en-US" sz="1600" dirty="0">
                <a:solidFill>
                  <a:srgbClr val="222222"/>
                </a:solidFill>
                <a:cs typeface="Arial" panose="020B0604020202020204" pitchFamily="34" charset="0"/>
              </a:rPr>
              <a:t>.</a:t>
            </a:r>
            <a:r>
              <a:rPr lang="en-US" altLang="en-US" sz="1600" baseline="30000" dirty="0">
                <a:solidFill>
                  <a:srgbClr val="0B0080"/>
                </a:solidFill>
                <a:cs typeface="Arial" panose="020B0604020202020204" pitchFamily="34" charset="0"/>
              </a:rPr>
              <a:t> </a:t>
            </a:r>
            <a:r>
              <a:rPr lang="en-US" altLang="en-US" sz="1600" dirty="0">
                <a:solidFill>
                  <a:srgbClr val="222222"/>
                </a:solidFill>
                <a:cs typeface="Arial" panose="020B0604020202020204" pitchFamily="34" charset="0"/>
              </a:rPr>
              <a:t>See </a:t>
            </a:r>
            <a:r>
              <a:rPr lang="en-US" altLang="en-US" sz="1600" dirty="0">
                <a:solidFill>
                  <a:srgbClr val="0B0080"/>
                </a:solidFill>
                <a:cs typeface="Arial" panose="020B0604020202020204" pitchFamily="34" charset="0"/>
              </a:rPr>
              <a:t>HTTP CONNECT method</a:t>
            </a:r>
            <a:r>
              <a:rPr lang="en-US" altLang="en-US" sz="1600" dirty="0">
                <a:solidFill>
                  <a:srgbClr val="222222"/>
                </a:solidFill>
                <a:cs typeface="Arial" panose="020B0604020202020204" pitchFamily="34" charset="0"/>
              </a:rPr>
              <a:t>.</a:t>
            </a:r>
          </a:p>
          <a:p>
            <a:pPr lvl="0" eaLnBrk="0" fontAlgn="base" hangingPunct="0">
              <a:lnSpc>
                <a:spcPct val="100000"/>
              </a:lnSpc>
              <a:spcBef>
                <a:spcPct val="0"/>
              </a:spcBef>
              <a:spcAft>
                <a:spcPct val="0"/>
              </a:spcAft>
            </a:pPr>
            <a:endParaRPr lang="en-US" altLang="en-US" dirty="0"/>
          </a:p>
        </p:txBody>
      </p:sp>
      <p:sp>
        <p:nvSpPr>
          <p:cNvPr id="3" name="Rectangle 2">
            <a:extLst>
              <a:ext uri="{FF2B5EF4-FFF2-40B4-BE49-F238E27FC236}">
                <a16:creationId xmlns:a16="http://schemas.microsoft.com/office/drawing/2014/main" id="{F156A2E7-FBAC-4CD4-92EA-E5FAEE92E11B}"/>
              </a:ext>
            </a:extLst>
          </p:cNvPr>
          <p:cNvSpPr/>
          <p:nvPr/>
        </p:nvSpPr>
        <p:spPr>
          <a:xfrm>
            <a:off x="594357" y="508042"/>
            <a:ext cx="10911842" cy="769441"/>
          </a:xfrm>
          <a:prstGeom prst="rect">
            <a:avLst/>
          </a:prstGeom>
        </p:spPr>
        <p:txBody>
          <a:bodyPr wrap="square">
            <a:spAutoFit/>
          </a:bodyPr>
          <a:lstStyle/>
          <a:p>
            <a:pPr>
              <a:lnSpc>
                <a:spcPct val="100000"/>
              </a:lnSpc>
            </a:pPr>
            <a:r>
              <a:rPr lang="en-US" sz="4400" b="1" dirty="0">
                <a:latin typeface="Proxima Nova Black" panose="020B0604020202020204" charset="0"/>
              </a:rPr>
              <a:t>TRACE, DELETE, OPTIONS, CONNECT</a:t>
            </a:r>
            <a:endParaRPr lang="uk-UA" sz="4400" dirty="0">
              <a:latin typeface="Proxima Nova Black" panose="020B0604020202020204" charset="0"/>
            </a:endParaRPr>
          </a:p>
        </p:txBody>
      </p:sp>
    </p:spTree>
    <p:extLst>
      <p:ext uri="{BB962C8B-B14F-4D97-AF65-F5344CB8AC3E}">
        <p14:creationId xmlns:p14="http://schemas.microsoft.com/office/powerpoint/2010/main" val="19559767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nl-NL" dirty="0"/>
              <a:t>HTTP</a:t>
            </a:r>
            <a:br>
              <a:rPr lang="nl-NL" dirty="0"/>
            </a:br>
            <a:r>
              <a:rPr lang="nl-NL" dirty="0"/>
              <a:t>RESPONSES</a:t>
            </a:r>
            <a:endParaRPr lang="uk-UA" dirty="0"/>
          </a:p>
        </p:txBody>
      </p:sp>
    </p:spTree>
    <p:extLst>
      <p:ext uri="{BB962C8B-B14F-4D97-AF65-F5344CB8AC3E}">
        <p14:creationId xmlns:p14="http://schemas.microsoft.com/office/powerpoint/2010/main" val="18370827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Web Application Architecture</a:t>
            </a:r>
            <a:endParaRPr lang="uk-UA" dirty="0"/>
          </a:p>
        </p:txBody>
      </p:sp>
    </p:spTree>
    <p:extLst>
      <p:ext uri="{BB962C8B-B14F-4D97-AF65-F5344CB8AC3E}">
        <p14:creationId xmlns:p14="http://schemas.microsoft.com/office/powerpoint/2010/main" val="6583801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56A2E7-FBAC-4CD4-92EA-E5FAEE92E11B}"/>
              </a:ext>
            </a:extLst>
          </p:cNvPr>
          <p:cNvSpPr/>
          <p:nvPr/>
        </p:nvSpPr>
        <p:spPr>
          <a:xfrm>
            <a:off x="594357" y="508042"/>
            <a:ext cx="10911842" cy="769441"/>
          </a:xfrm>
          <a:prstGeom prst="rect">
            <a:avLst/>
          </a:prstGeom>
        </p:spPr>
        <p:txBody>
          <a:bodyPr wrap="square">
            <a:spAutoFit/>
          </a:bodyPr>
          <a:lstStyle/>
          <a:p>
            <a:pPr>
              <a:lnSpc>
                <a:spcPct val="100000"/>
              </a:lnSpc>
            </a:pPr>
            <a:r>
              <a:rPr lang="nl-NL" sz="4400" dirty="0">
                <a:latin typeface="Proxima Nova Black" panose="020B0604020202020204" charset="0"/>
              </a:rPr>
              <a:t>HTTP RESPONSES</a:t>
            </a:r>
            <a:endParaRPr lang="uk-UA" sz="4400" dirty="0">
              <a:latin typeface="Proxima Nova Black" panose="020B0604020202020204" charset="0"/>
            </a:endParaRPr>
          </a:p>
        </p:txBody>
      </p:sp>
      <p:sp>
        <p:nvSpPr>
          <p:cNvPr id="5" name="Rectangle 1">
            <a:extLst>
              <a:ext uri="{FF2B5EF4-FFF2-40B4-BE49-F238E27FC236}">
                <a16:creationId xmlns:a16="http://schemas.microsoft.com/office/drawing/2014/main" id="{8EED78FC-2AB2-45C4-B9BC-4BBA6C1BA5D1}"/>
              </a:ext>
            </a:extLst>
          </p:cNvPr>
          <p:cNvSpPr>
            <a:spLocks noChangeArrowheads="1"/>
          </p:cNvSpPr>
          <p:nvPr/>
        </p:nvSpPr>
        <p:spPr bwMode="auto">
          <a:xfrm>
            <a:off x="594357" y="1352550"/>
            <a:ext cx="10512424" cy="4524315"/>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altLang="en-US" sz="1600" b="1" dirty="0">
                <a:solidFill>
                  <a:srgbClr val="008000"/>
                </a:solidFill>
                <a:latin typeface="Courier New" panose="02070309020205020404" pitchFamily="49" charset="0"/>
              </a:rPr>
              <a:t>HTTP</a:t>
            </a:r>
            <a:r>
              <a:rPr kumimoji="0" lang="en-US" altLang="en-US" sz="1600" b="0" i="0" u="none" strike="noStrike" cap="none" normalizeH="0" baseline="0" dirty="0">
                <a:ln>
                  <a:noFill/>
                </a:ln>
                <a:solidFill>
                  <a:srgbClr val="666666"/>
                </a:solidFill>
                <a:effectLst/>
                <a:latin typeface="Arial" panose="020B0604020202020204" pitchFamily="34" charset="0"/>
              </a:rPr>
              <a:t>/</a:t>
            </a:r>
            <a:r>
              <a:rPr lang="en-US" altLang="en-US" sz="1600" dirty="0">
                <a:solidFill>
                  <a:srgbClr val="666666"/>
                </a:solidFill>
                <a:latin typeface="Courier New" panose="02070309020205020404" pitchFamily="49" charset="0"/>
              </a:rPr>
              <a:t>1.1</a:t>
            </a:r>
            <a:r>
              <a:rPr lang="en-US" altLang="en-US" sz="1600" dirty="0">
                <a:solidFill>
                  <a:srgbClr val="000000"/>
                </a:solidFill>
                <a:latin typeface="Courier New" panose="02070309020205020404" pitchFamily="49" charset="0"/>
              </a:rPr>
              <a:t> </a:t>
            </a:r>
            <a:r>
              <a:rPr lang="en-US" altLang="en-US" sz="1600" dirty="0">
                <a:solidFill>
                  <a:srgbClr val="666666"/>
                </a:solidFill>
                <a:latin typeface="Courier New" panose="02070309020205020404" pitchFamily="49" charset="0"/>
              </a:rPr>
              <a:t>200</a:t>
            </a:r>
            <a:r>
              <a:rPr lang="en-US" altLang="en-US" sz="1600" dirty="0">
                <a:solidFill>
                  <a:srgbClr val="000000"/>
                </a:solidFill>
                <a:latin typeface="Courier New" panose="02070309020205020404" pitchFamily="49" charset="0"/>
              </a:rPr>
              <a:t> </a:t>
            </a:r>
            <a:r>
              <a:rPr lang="en-US" altLang="en-US" sz="1600" b="1" dirty="0">
                <a:solidFill>
                  <a:srgbClr val="D2413A"/>
                </a:solidFill>
                <a:latin typeface="Courier New" panose="02070309020205020404" pitchFamily="49" charset="0"/>
              </a:rPr>
              <a:t>OK</a:t>
            </a:r>
            <a:r>
              <a:rPr lang="en-US" altLang="en-US" sz="1600" dirty="0">
                <a:solidFill>
                  <a:srgbClr val="000000"/>
                </a:solidFill>
                <a:latin typeface="Courier New" panose="02070309020205020404" pitchFamily="49" charset="0"/>
              </a:rPr>
              <a:t> </a:t>
            </a:r>
          </a:p>
          <a:p>
            <a:pPr lvl="0" eaLnBrk="0" fontAlgn="base" hangingPunct="0">
              <a:spcBef>
                <a:spcPct val="0"/>
              </a:spcBef>
              <a:spcAft>
                <a:spcPct val="0"/>
              </a:spcAft>
            </a:pPr>
            <a:r>
              <a:rPr lang="en-US" altLang="en-US" sz="1600" dirty="0">
                <a:solidFill>
                  <a:srgbClr val="7D9029"/>
                </a:solidFill>
                <a:latin typeface="Courier New" panose="02070309020205020404" pitchFamily="49" charset="0"/>
              </a:rPr>
              <a:t>Date</a:t>
            </a:r>
            <a:r>
              <a:rPr kumimoji="0" lang="en-US" altLang="en-US" sz="1600" b="0" i="0" u="none" strike="noStrike" cap="none" normalizeH="0" baseline="0" dirty="0">
                <a:ln>
                  <a:noFill/>
                </a:ln>
                <a:solidFill>
                  <a:srgbClr val="666666"/>
                </a:solidFill>
                <a:effectLst/>
                <a:latin typeface="Arial" panose="020B0604020202020204" pitchFamily="34" charset="0"/>
              </a:rPr>
              <a:t>:</a:t>
            </a:r>
            <a:r>
              <a:rPr lang="en-US" altLang="en-US" sz="1600" dirty="0">
                <a:solidFill>
                  <a:srgbClr val="000000"/>
                </a:solidFill>
                <a:latin typeface="Courier New" panose="02070309020205020404" pitchFamily="49" charset="0"/>
              </a:rPr>
              <a:t> Mon, 23 May 2005 22:38:34 GMT </a:t>
            </a:r>
          </a:p>
          <a:p>
            <a:pPr lvl="0" eaLnBrk="0" fontAlgn="base" hangingPunct="0">
              <a:spcBef>
                <a:spcPct val="0"/>
              </a:spcBef>
              <a:spcAft>
                <a:spcPct val="0"/>
              </a:spcAft>
            </a:pPr>
            <a:r>
              <a:rPr lang="en-US" altLang="en-US" sz="1600" dirty="0">
                <a:solidFill>
                  <a:srgbClr val="7D9029"/>
                </a:solidFill>
                <a:latin typeface="Courier New" panose="02070309020205020404" pitchFamily="49" charset="0"/>
              </a:rPr>
              <a:t>Content-Type</a:t>
            </a:r>
            <a:r>
              <a:rPr kumimoji="0" lang="en-US" altLang="en-US" sz="1600" b="0" i="0" u="none" strike="noStrike" cap="none" normalizeH="0" baseline="0" dirty="0">
                <a:ln>
                  <a:noFill/>
                </a:ln>
                <a:solidFill>
                  <a:srgbClr val="666666"/>
                </a:solidFill>
                <a:effectLst/>
                <a:latin typeface="Arial" panose="020B0604020202020204" pitchFamily="34" charset="0"/>
              </a:rPr>
              <a:t>:</a:t>
            </a:r>
            <a:r>
              <a:rPr lang="en-US" altLang="en-US" sz="1600" dirty="0">
                <a:solidFill>
                  <a:srgbClr val="000000"/>
                </a:solidFill>
                <a:latin typeface="Courier New" panose="02070309020205020404" pitchFamily="49" charset="0"/>
              </a:rPr>
              <a:t> text/html; charset=UTF-8 </a:t>
            </a:r>
          </a:p>
          <a:p>
            <a:pPr lvl="0" eaLnBrk="0" fontAlgn="base" hangingPunct="0">
              <a:spcBef>
                <a:spcPct val="0"/>
              </a:spcBef>
              <a:spcAft>
                <a:spcPct val="0"/>
              </a:spcAft>
            </a:pPr>
            <a:r>
              <a:rPr lang="en-US" altLang="en-US" sz="1600" dirty="0">
                <a:solidFill>
                  <a:srgbClr val="7D9029"/>
                </a:solidFill>
                <a:latin typeface="Courier New" panose="02070309020205020404" pitchFamily="49" charset="0"/>
              </a:rPr>
              <a:t>Content-Length</a:t>
            </a:r>
            <a:r>
              <a:rPr kumimoji="0" lang="en-US" altLang="en-US" sz="1600" b="0" i="0" u="none" strike="noStrike" cap="none" normalizeH="0" baseline="0" dirty="0">
                <a:ln>
                  <a:noFill/>
                </a:ln>
                <a:solidFill>
                  <a:srgbClr val="666666"/>
                </a:solidFill>
                <a:effectLst/>
                <a:latin typeface="Arial" panose="020B0604020202020204" pitchFamily="34" charset="0"/>
              </a:rPr>
              <a:t>:</a:t>
            </a:r>
            <a:r>
              <a:rPr lang="en-US" altLang="en-US" sz="1600" dirty="0">
                <a:solidFill>
                  <a:srgbClr val="000000"/>
                </a:solidFill>
                <a:latin typeface="Courier New" panose="02070309020205020404" pitchFamily="49" charset="0"/>
              </a:rPr>
              <a:t> 138 </a:t>
            </a:r>
          </a:p>
          <a:p>
            <a:pPr lvl="0" eaLnBrk="0" fontAlgn="base" hangingPunct="0">
              <a:spcBef>
                <a:spcPct val="0"/>
              </a:spcBef>
              <a:spcAft>
                <a:spcPct val="0"/>
              </a:spcAft>
            </a:pPr>
            <a:r>
              <a:rPr lang="en-US" altLang="en-US" sz="1600" dirty="0">
                <a:solidFill>
                  <a:srgbClr val="7D9029"/>
                </a:solidFill>
                <a:latin typeface="Courier New" panose="02070309020205020404" pitchFamily="49" charset="0"/>
              </a:rPr>
              <a:t>Last-Modified</a:t>
            </a:r>
            <a:r>
              <a:rPr kumimoji="0" lang="en-US" altLang="en-US" sz="1600" b="0" i="0" u="none" strike="noStrike" cap="none" normalizeH="0" baseline="0" dirty="0">
                <a:ln>
                  <a:noFill/>
                </a:ln>
                <a:solidFill>
                  <a:srgbClr val="666666"/>
                </a:solidFill>
                <a:effectLst/>
                <a:latin typeface="Arial" panose="020B0604020202020204" pitchFamily="34" charset="0"/>
              </a:rPr>
              <a:t>:</a:t>
            </a:r>
            <a:r>
              <a:rPr lang="en-US" altLang="en-US" sz="1600" dirty="0">
                <a:solidFill>
                  <a:srgbClr val="000000"/>
                </a:solidFill>
                <a:latin typeface="Courier New" panose="02070309020205020404" pitchFamily="49" charset="0"/>
              </a:rPr>
              <a:t> Wed, 08 Jan 2003 23:11:55 GMT </a:t>
            </a:r>
          </a:p>
          <a:p>
            <a:pPr lvl="0" eaLnBrk="0" fontAlgn="base" hangingPunct="0">
              <a:spcBef>
                <a:spcPct val="0"/>
              </a:spcBef>
              <a:spcAft>
                <a:spcPct val="0"/>
              </a:spcAft>
            </a:pPr>
            <a:r>
              <a:rPr lang="en-US" altLang="en-US" sz="1600" dirty="0">
                <a:solidFill>
                  <a:srgbClr val="7D9029"/>
                </a:solidFill>
                <a:latin typeface="Courier New" panose="02070309020205020404" pitchFamily="49" charset="0"/>
              </a:rPr>
              <a:t>Server</a:t>
            </a:r>
            <a:r>
              <a:rPr kumimoji="0" lang="en-US" altLang="en-US" sz="1600" b="0" i="0" u="none" strike="noStrike" cap="none" normalizeH="0" baseline="0" dirty="0">
                <a:ln>
                  <a:noFill/>
                </a:ln>
                <a:solidFill>
                  <a:srgbClr val="666666"/>
                </a:solidFill>
                <a:effectLst/>
                <a:latin typeface="Arial" panose="020B0604020202020204" pitchFamily="34" charset="0"/>
              </a:rPr>
              <a:t>:</a:t>
            </a:r>
            <a:r>
              <a:rPr lang="en-US" altLang="en-US" sz="1600" dirty="0">
                <a:solidFill>
                  <a:srgbClr val="000000"/>
                </a:solidFill>
                <a:latin typeface="Courier New" panose="02070309020205020404" pitchFamily="49" charset="0"/>
              </a:rPr>
              <a:t> Apache/1.3.3.7 (Unix) (Red-Hat/Linux) </a:t>
            </a:r>
          </a:p>
          <a:p>
            <a:pPr lvl="0" eaLnBrk="0" fontAlgn="base" hangingPunct="0">
              <a:spcBef>
                <a:spcPct val="0"/>
              </a:spcBef>
              <a:spcAft>
                <a:spcPct val="0"/>
              </a:spcAft>
            </a:pPr>
            <a:r>
              <a:rPr lang="en-US" altLang="en-US" sz="1600" dirty="0" err="1">
                <a:solidFill>
                  <a:srgbClr val="7D9029"/>
                </a:solidFill>
                <a:latin typeface="Courier New" panose="02070309020205020404" pitchFamily="49" charset="0"/>
              </a:rPr>
              <a:t>ETag</a:t>
            </a:r>
            <a:r>
              <a:rPr kumimoji="0" lang="en-US" altLang="en-US" sz="1600" b="0" i="0" u="none" strike="noStrike" cap="none" normalizeH="0" baseline="0" dirty="0">
                <a:ln>
                  <a:noFill/>
                </a:ln>
                <a:solidFill>
                  <a:srgbClr val="666666"/>
                </a:solidFill>
                <a:effectLst/>
                <a:latin typeface="Arial" panose="020B0604020202020204" pitchFamily="34" charset="0"/>
              </a:rPr>
              <a:t>:</a:t>
            </a:r>
            <a:r>
              <a:rPr lang="en-US" altLang="en-US" sz="1600" dirty="0">
                <a:solidFill>
                  <a:srgbClr val="000000"/>
                </a:solidFill>
                <a:latin typeface="Courier New" panose="02070309020205020404" pitchFamily="49" charset="0"/>
              </a:rPr>
              <a:t> "3f80f-1b6-3e1cb03b" </a:t>
            </a:r>
          </a:p>
          <a:p>
            <a:pPr lvl="0" eaLnBrk="0" fontAlgn="base" hangingPunct="0">
              <a:spcBef>
                <a:spcPct val="0"/>
              </a:spcBef>
              <a:spcAft>
                <a:spcPct val="0"/>
              </a:spcAft>
            </a:pPr>
            <a:r>
              <a:rPr lang="en-US" altLang="en-US" sz="1600" dirty="0">
                <a:solidFill>
                  <a:srgbClr val="7D9029"/>
                </a:solidFill>
                <a:latin typeface="Courier New" panose="02070309020205020404" pitchFamily="49" charset="0"/>
              </a:rPr>
              <a:t>Accept-Ranges</a:t>
            </a:r>
            <a:r>
              <a:rPr kumimoji="0" lang="en-US" altLang="en-US" sz="1600" b="0" i="0" u="none" strike="noStrike" cap="none" normalizeH="0" baseline="0" dirty="0">
                <a:ln>
                  <a:noFill/>
                </a:ln>
                <a:solidFill>
                  <a:srgbClr val="666666"/>
                </a:solidFill>
                <a:effectLst/>
                <a:latin typeface="Arial" panose="020B0604020202020204" pitchFamily="34" charset="0"/>
              </a:rPr>
              <a:t>:</a:t>
            </a:r>
            <a:r>
              <a:rPr lang="en-US" altLang="en-US" sz="1600" dirty="0">
                <a:solidFill>
                  <a:srgbClr val="000000"/>
                </a:solidFill>
                <a:latin typeface="Courier New" panose="02070309020205020404" pitchFamily="49" charset="0"/>
              </a:rPr>
              <a:t> bytes </a:t>
            </a:r>
          </a:p>
          <a:p>
            <a:pPr lvl="0" eaLnBrk="0" fontAlgn="base" hangingPunct="0">
              <a:spcBef>
                <a:spcPct val="0"/>
              </a:spcBef>
              <a:spcAft>
                <a:spcPct val="0"/>
              </a:spcAft>
            </a:pPr>
            <a:r>
              <a:rPr lang="en-US" altLang="en-US" sz="1600" dirty="0">
                <a:solidFill>
                  <a:srgbClr val="7D9029"/>
                </a:solidFill>
                <a:latin typeface="Courier New" panose="02070309020205020404" pitchFamily="49" charset="0"/>
              </a:rPr>
              <a:t>Connection</a:t>
            </a:r>
            <a:r>
              <a:rPr kumimoji="0" lang="en-US" altLang="en-US" sz="1600" b="0" i="0" u="none" strike="noStrike" cap="none" normalizeH="0" baseline="0" dirty="0">
                <a:ln>
                  <a:noFill/>
                </a:ln>
                <a:solidFill>
                  <a:srgbClr val="666666"/>
                </a:solidFill>
                <a:effectLst/>
                <a:latin typeface="Arial" panose="020B0604020202020204" pitchFamily="34" charset="0"/>
              </a:rPr>
              <a:t>:</a:t>
            </a:r>
            <a:r>
              <a:rPr lang="en-US" altLang="en-US" sz="1600" dirty="0">
                <a:solidFill>
                  <a:srgbClr val="000000"/>
                </a:solidFill>
                <a:latin typeface="Courier New" panose="02070309020205020404" pitchFamily="49" charset="0"/>
              </a:rPr>
              <a:t> close </a:t>
            </a:r>
          </a:p>
          <a:p>
            <a:pPr lvl="0" eaLnBrk="0" fontAlgn="base" hangingPunct="0">
              <a:spcBef>
                <a:spcPct val="0"/>
              </a:spcBef>
              <a:spcAft>
                <a:spcPct val="0"/>
              </a:spcAft>
            </a:pPr>
            <a:endParaRPr lang="en-US" altLang="en-US" sz="1600" dirty="0">
              <a:solidFill>
                <a:srgbClr val="000000"/>
              </a:solidFill>
              <a:latin typeface="Courier New" panose="02070309020205020404" pitchFamily="49" charset="0"/>
            </a:endParaRPr>
          </a:p>
          <a:p>
            <a:pPr lvl="0" eaLnBrk="0" fontAlgn="base" hangingPunct="0">
              <a:spcBef>
                <a:spcPct val="0"/>
              </a:spcBef>
              <a:spcAft>
                <a:spcPct val="0"/>
              </a:spcAft>
            </a:pPr>
            <a:r>
              <a:rPr lang="en-US" altLang="en-US" sz="1600" dirty="0">
                <a:solidFill>
                  <a:srgbClr val="000000"/>
                </a:solidFill>
                <a:latin typeface="Courier New" panose="02070309020205020404" pitchFamily="49" charset="0"/>
              </a:rPr>
              <a:t>&lt;</a:t>
            </a:r>
            <a:r>
              <a:rPr lang="en-US" altLang="en-US" sz="1600" b="1" dirty="0">
                <a:solidFill>
                  <a:srgbClr val="008000"/>
                </a:solidFill>
                <a:latin typeface="Courier New" panose="02070309020205020404" pitchFamily="49" charset="0"/>
              </a:rPr>
              <a:t>html</a:t>
            </a:r>
            <a:r>
              <a:rPr lang="en-US" altLang="en-US" sz="1600" dirty="0">
                <a:solidFill>
                  <a:srgbClr val="000000"/>
                </a:solidFill>
                <a:latin typeface="Courier New" panose="02070309020205020404" pitchFamily="49" charset="0"/>
              </a:rPr>
              <a:t>&gt;</a:t>
            </a:r>
          </a:p>
          <a:p>
            <a:pPr lvl="0" eaLnBrk="0" fontAlgn="base" hangingPunct="0">
              <a:spcBef>
                <a:spcPct val="0"/>
              </a:spcBef>
              <a:spcAft>
                <a:spcPct val="0"/>
              </a:spcAft>
            </a:pPr>
            <a:r>
              <a:rPr lang="en-US" altLang="en-US" sz="1600" dirty="0">
                <a:solidFill>
                  <a:srgbClr val="000000"/>
                </a:solidFill>
                <a:latin typeface="Courier New" panose="02070309020205020404" pitchFamily="49" charset="0"/>
              </a:rPr>
              <a:t> &lt;</a:t>
            </a:r>
            <a:r>
              <a:rPr lang="en-US" altLang="en-US" sz="1600" b="1" dirty="0">
                <a:solidFill>
                  <a:srgbClr val="008000"/>
                </a:solidFill>
                <a:latin typeface="Courier New" panose="02070309020205020404" pitchFamily="49" charset="0"/>
              </a:rPr>
              <a:t>head</a:t>
            </a:r>
            <a:r>
              <a:rPr lang="en-US" altLang="en-US" sz="1600" dirty="0">
                <a:solidFill>
                  <a:srgbClr val="000000"/>
                </a:solidFill>
                <a:latin typeface="Courier New" panose="02070309020205020404" pitchFamily="49" charset="0"/>
              </a:rPr>
              <a:t>&gt;</a:t>
            </a:r>
          </a:p>
          <a:p>
            <a:pPr lvl="0" eaLnBrk="0" fontAlgn="base" hangingPunct="0">
              <a:spcBef>
                <a:spcPct val="0"/>
              </a:spcBef>
              <a:spcAft>
                <a:spcPct val="0"/>
              </a:spcAft>
            </a:pPr>
            <a:r>
              <a:rPr lang="en-US" altLang="en-US" sz="1600" dirty="0">
                <a:solidFill>
                  <a:srgbClr val="000000"/>
                </a:solidFill>
                <a:latin typeface="Courier New" panose="02070309020205020404" pitchFamily="49" charset="0"/>
              </a:rPr>
              <a:t>  &lt;</a:t>
            </a:r>
            <a:r>
              <a:rPr lang="en-US" altLang="en-US" sz="1600" b="1" dirty="0">
                <a:solidFill>
                  <a:srgbClr val="008000"/>
                </a:solidFill>
                <a:latin typeface="Courier New" panose="02070309020205020404" pitchFamily="49" charset="0"/>
              </a:rPr>
              <a:t>title</a:t>
            </a:r>
            <a:r>
              <a:rPr lang="en-US" altLang="en-US" sz="1600" dirty="0">
                <a:solidFill>
                  <a:srgbClr val="000000"/>
                </a:solidFill>
                <a:latin typeface="Courier New" panose="02070309020205020404" pitchFamily="49" charset="0"/>
              </a:rPr>
              <a:t>&gt;An Example Page&lt;/</a:t>
            </a:r>
            <a:r>
              <a:rPr lang="en-US" altLang="en-US" sz="1600" b="1" dirty="0">
                <a:solidFill>
                  <a:srgbClr val="008000"/>
                </a:solidFill>
                <a:latin typeface="Courier New" panose="02070309020205020404" pitchFamily="49" charset="0"/>
              </a:rPr>
              <a:t>title</a:t>
            </a:r>
            <a:r>
              <a:rPr lang="en-US" altLang="en-US" sz="1600" dirty="0">
                <a:solidFill>
                  <a:srgbClr val="000000"/>
                </a:solidFill>
                <a:latin typeface="Courier New" panose="02070309020205020404" pitchFamily="49" charset="0"/>
              </a:rPr>
              <a:t>&gt;</a:t>
            </a:r>
          </a:p>
          <a:p>
            <a:pPr lvl="0" eaLnBrk="0" fontAlgn="base" hangingPunct="0">
              <a:spcBef>
                <a:spcPct val="0"/>
              </a:spcBef>
              <a:spcAft>
                <a:spcPct val="0"/>
              </a:spcAft>
            </a:pPr>
            <a:r>
              <a:rPr lang="en-US" altLang="en-US" sz="1600" dirty="0">
                <a:solidFill>
                  <a:srgbClr val="000000"/>
                </a:solidFill>
                <a:latin typeface="Courier New" panose="02070309020205020404" pitchFamily="49" charset="0"/>
              </a:rPr>
              <a:t> &lt;/</a:t>
            </a:r>
            <a:r>
              <a:rPr lang="en-US" altLang="en-US" sz="1600" b="1" dirty="0">
                <a:solidFill>
                  <a:srgbClr val="008000"/>
                </a:solidFill>
                <a:latin typeface="Courier New" panose="02070309020205020404" pitchFamily="49" charset="0"/>
              </a:rPr>
              <a:t>head</a:t>
            </a:r>
            <a:r>
              <a:rPr lang="en-US" altLang="en-US" sz="1600" dirty="0">
                <a:solidFill>
                  <a:srgbClr val="000000"/>
                </a:solidFill>
                <a:latin typeface="Courier New" panose="02070309020205020404" pitchFamily="49" charset="0"/>
              </a:rPr>
              <a:t>&gt;</a:t>
            </a:r>
          </a:p>
          <a:p>
            <a:pPr lvl="0" eaLnBrk="0" fontAlgn="base" hangingPunct="0">
              <a:spcBef>
                <a:spcPct val="0"/>
              </a:spcBef>
              <a:spcAft>
                <a:spcPct val="0"/>
              </a:spcAft>
            </a:pPr>
            <a:r>
              <a:rPr lang="en-US" altLang="en-US" sz="1600" dirty="0">
                <a:solidFill>
                  <a:srgbClr val="000000"/>
                </a:solidFill>
                <a:latin typeface="Courier New" panose="02070309020205020404" pitchFamily="49" charset="0"/>
              </a:rPr>
              <a:t> &lt;</a:t>
            </a:r>
            <a:r>
              <a:rPr lang="en-US" altLang="en-US" sz="1600" b="1" dirty="0">
                <a:solidFill>
                  <a:srgbClr val="008000"/>
                </a:solidFill>
                <a:latin typeface="Courier New" panose="02070309020205020404" pitchFamily="49" charset="0"/>
              </a:rPr>
              <a:t>body</a:t>
            </a:r>
            <a:r>
              <a:rPr lang="en-US" altLang="en-US" sz="1600" dirty="0">
                <a:solidFill>
                  <a:srgbClr val="000000"/>
                </a:solidFill>
                <a:latin typeface="Courier New" panose="02070309020205020404" pitchFamily="49" charset="0"/>
              </a:rPr>
              <a:t>&gt;</a:t>
            </a:r>
          </a:p>
          <a:p>
            <a:pPr lvl="0" eaLnBrk="0" fontAlgn="base" hangingPunct="0">
              <a:spcBef>
                <a:spcPct val="0"/>
              </a:spcBef>
              <a:spcAft>
                <a:spcPct val="0"/>
              </a:spcAft>
            </a:pPr>
            <a:r>
              <a:rPr lang="en-US" altLang="en-US" sz="1600" dirty="0">
                <a:solidFill>
                  <a:srgbClr val="000000"/>
                </a:solidFill>
                <a:latin typeface="Courier New" panose="02070309020205020404" pitchFamily="49" charset="0"/>
              </a:rPr>
              <a:t>  &lt;</a:t>
            </a:r>
            <a:r>
              <a:rPr lang="en-US" altLang="en-US" sz="1600" b="1" dirty="0">
                <a:solidFill>
                  <a:srgbClr val="008000"/>
                </a:solidFill>
                <a:latin typeface="Courier New" panose="02070309020205020404" pitchFamily="49" charset="0"/>
              </a:rPr>
              <a:t>p</a:t>
            </a:r>
            <a:r>
              <a:rPr lang="en-US" altLang="en-US" sz="1600" dirty="0">
                <a:solidFill>
                  <a:srgbClr val="000000"/>
                </a:solidFill>
                <a:latin typeface="Courier New" panose="02070309020205020404" pitchFamily="49" charset="0"/>
              </a:rPr>
              <a:t>&gt;Hello World, this is a very simple HTML document.&lt;/</a:t>
            </a:r>
            <a:r>
              <a:rPr lang="en-US" altLang="en-US" sz="1600" b="1" dirty="0">
                <a:solidFill>
                  <a:srgbClr val="008000"/>
                </a:solidFill>
                <a:latin typeface="Courier New" panose="02070309020205020404" pitchFamily="49" charset="0"/>
              </a:rPr>
              <a:t>p</a:t>
            </a:r>
            <a:r>
              <a:rPr lang="en-US" altLang="en-US" sz="1600" dirty="0">
                <a:solidFill>
                  <a:srgbClr val="000000"/>
                </a:solidFill>
                <a:latin typeface="Courier New" panose="02070309020205020404" pitchFamily="49" charset="0"/>
              </a:rPr>
              <a:t>&gt;</a:t>
            </a:r>
          </a:p>
          <a:p>
            <a:pPr lvl="0" eaLnBrk="0" fontAlgn="base" hangingPunct="0">
              <a:spcBef>
                <a:spcPct val="0"/>
              </a:spcBef>
              <a:spcAft>
                <a:spcPct val="0"/>
              </a:spcAft>
            </a:pPr>
            <a:r>
              <a:rPr lang="en-US" altLang="en-US" sz="1600" dirty="0">
                <a:solidFill>
                  <a:srgbClr val="000000"/>
                </a:solidFill>
                <a:latin typeface="Courier New" panose="02070309020205020404" pitchFamily="49" charset="0"/>
              </a:rPr>
              <a:t> &lt;/</a:t>
            </a:r>
            <a:r>
              <a:rPr lang="en-US" altLang="en-US" sz="1600" b="1" dirty="0">
                <a:solidFill>
                  <a:srgbClr val="008000"/>
                </a:solidFill>
                <a:latin typeface="Courier New" panose="02070309020205020404" pitchFamily="49" charset="0"/>
              </a:rPr>
              <a:t>body</a:t>
            </a:r>
            <a:r>
              <a:rPr lang="en-US" altLang="en-US" sz="1600" dirty="0">
                <a:solidFill>
                  <a:srgbClr val="000000"/>
                </a:solidFill>
                <a:latin typeface="Courier New" panose="02070309020205020404" pitchFamily="49" charset="0"/>
              </a:rPr>
              <a:t>&gt; </a:t>
            </a:r>
          </a:p>
          <a:p>
            <a:pPr lvl="0" eaLnBrk="0" fontAlgn="base" hangingPunct="0">
              <a:spcBef>
                <a:spcPct val="0"/>
              </a:spcBef>
              <a:spcAft>
                <a:spcPct val="0"/>
              </a:spcAft>
            </a:pPr>
            <a:r>
              <a:rPr lang="en-US" altLang="en-US" sz="1600" dirty="0">
                <a:solidFill>
                  <a:srgbClr val="000000"/>
                </a:solidFill>
                <a:latin typeface="Courier New" panose="02070309020205020404" pitchFamily="49" charset="0"/>
              </a:rPr>
              <a:t>&lt;/</a:t>
            </a:r>
            <a:r>
              <a:rPr lang="en-US" altLang="en-US" sz="1600" b="1" dirty="0">
                <a:solidFill>
                  <a:srgbClr val="008000"/>
                </a:solidFill>
                <a:latin typeface="Courier New" panose="02070309020205020404" pitchFamily="49" charset="0"/>
              </a:rPr>
              <a:t>html</a:t>
            </a:r>
            <a:r>
              <a:rPr lang="en-US" altLang="en-US" sz="1600" dirty="0">
                <a:solidFill>
                  <a:srgbClr val="000000"/>
                </a:solidFill>
                <a:latin typeface="Courier New" panose="02070309020205020404" pitchFamily="49" charset="0"/>
              </a:rPr>
              <a:t>&gt;</a:t>
            </a:r>
            <a:r>
              <a:rPr kumimoji="0" lang="en-US" altLang="en-US" sz="1200" b="0" i="0" u="none" strike="noStrike" cap="none" normalizeH="0" baseline="0" dirty="0">
                <a:ln>
                  <a:noFill/>
                </a:ln>
                <a:solidFill>
                  <a:schemeClr val="tx1"/>
                </a:solidFill>
                <a:effectLst/>
              </a:rPr>
              <a:t> </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066298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56A2E7-FBAC-4CD4-92EA-E5FAEE92E11B}"/>
              </a:ext>
            </a:extLst>
          </p:cNvPr>
          <p:cNvSpPr/>
          <p:nvPr/>
        </p:nvSpPr>
        <p:spPr>
          <a:xfrm>
            <a:off x="594357" y="508042"/>
            <a:ext cx="10911842" cy="769441"/>
          </a:xfrm>
          <a:prstGeom prst="rect">
            <a:avLst/>
          </a:prstGeom>
        </p:spPr>
        <p:txBody>
          <a:bodyPr wrap="square">
            <a:spAutoFit/>
          </a:bodyPr>
          <a:lstStyle/>
          <a:p>
            <a:pPr>
              <a:lnSpc>
                <a:spcPct val="100000"/>
              </a:lnSpc>
            </a:pPr>
            <a:r>
              <a:rPr lang="nl-NL" sz="4400" dirty="0">
                <a:latin typeface="Proxima Nova Black" panose="020B0604020202020204" charset="0"/>
              </a:rPr>
              <a:t>HTTP RESPONSES</a:t>
            </a:r>
            <a:endParaRPr lang="uk-UA" sz="4400" dirty="0">
              <a:latin typeface="Proxima Nova Black" panose="020B0604020202020204" charset="0"/>
            </a:endParaRPr>
          </a:p>
        </p:txBody>
      </p:sp>
      <p:pic>
        <p:nvPicPr>
          <p:cNvPr id="9" name="Picture 8">
            <a:extLst>
              <a:ext uri="{FF2B5EF4-FFF2-40B4-BE49-F238E27FC236}">
                <a16:creationId xmlns:a16="http://schemas.microsoft.com/office/drawing/2014/main" id="{76E6D1ED-F279-4B1F-93B1-D1AAC7B77EA9}"/>
              </a:ext>
            </a:extLst>
          </p:cNvPr>
          <p:cNvPicPr/>
          <p:nvPr/>
        </p:nvPicPr>
        <p:blipFill rotWithShape="1">
          <a:blip r:embed="rId2"/>
          <a:srcRect l="42071" t="50194"/>
          <a:stretch/>
        </p:blipFill>
        <p:spPr bwMode="auto">
          <a:xfrm>
            <a:off x="594357" y="1277483"/>
            <a:ext cx="10580908" cy="465291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266436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STATUS CODES</a:t>
            </a:r>
            <a:endParaRPr lang="uk-UA" dirty="0"/>
          </a:p>
        </p:txBody>
      </p:sp>
    </p:spTree>
    <p:extLst>
      <p:ext uri="{BB962C8B-B14F-4D97-AF65-F5344CB8AC3E}">
        <p14:creationId xmlns:p14="http://schemas.microsoft.com/office/powerpoint/2010/main" val="20822241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714502"/>
            <a:ext cx="9281160" cy="3810000"/>
          </a:xfrm>
        </p:spPr>
        <p:txBody>
          <a:bodyPr/>
          <a:lstStyle/>
          <a:p>
            <a:r>
              <a:rPr lang="en-US" dirty="0"/>
              <a:t>In HTTP/1.0 and since, the first line of the HTTP response is called the </a:t>
            </a:r>
            <a:r>
              <a:rPr lang="en-US" i="1" dirty="0"/>
              <a:t>status line</a:t>
            </a:r>
            <a:r>
              <a:rPr lang="en-US" dirty="0"/>
              <a:t> and includes a numeric </a:t>
            </a:r>
            <a:r>
              <a:rPr lang="en-US" i="1" dirty="0"/>
              <a:t>status code</a:t>
            </a:r>
            <a:r>
              <a:rPr lang="en-US" dirty="0"/>
              <a:t>(such as "404") and a textual </a:t>
            </a:r>
            <a:r>
              <a:rPr lang="en-US" i="1" dirty="0"/>
              <a:t>reason phrase</a:t>
            </a:r>
            <a:r>
              <a:rPr lang="en-US" dirty="0"/>
              <a:t> (such as "Not Found"). The way the user agent handles the response depends primarily on the code, and secondarily on the other response header fields. Custom status codes can be used, for if the user agent encounters a code it does not recognize, it can use the first digit of the code to determine the general class of the response.</a:t>
            </a:r>
          </a:p>
          <a:p>
            <a:pPr lvl="0" eaLnBrk="0" fontAlgn="base" hangingPunct="0">
              <a:lnSpc>
                <a:spcPct val="100000"/>
              </a:lnSpc>
              <a:spcBef>
                <a:spcPct val="0"/>
              </a:spcBef>
              <a:spcAft>
                <a:spcPct val="0"/>
              </a:spcAft>
            </a:pPr>
            <a:endParaRPr lang="en-US" altLang="en-US" sz="4400" dirty="0">
              <a:latin typeface="Arial" panose="020B0604020202020204" pitchFamily="34" charset="0"/>
            </a:endParaRPr>
          </a:p>
          <a:p>
            <a:pPr lvl="0" eaLnBrk="0" fontAlgn="base" hangingPunct="0">
              <a:lnSpc>
                <a:spcPct val="100000"/>
              </a:lnSpc>
              <a:spcBef>
                <a:spcPct val="0"/>
              </a:spcBef>
              <a:spcAft>
                <a:spcPct val="0"/>
              </a:spcAft>
            </a:pPr>
            <a:r>
              <a:rPr lang="en-US" altLang="en-US" dirty="0">
                <a:solidFill>
                  <a:srgbClr val="222222"/>
                </a:solidFill>
                <a:latin typeface="Arial" panose="020B0604020202020204" pitchFamily="34" charset="0"/>
                <a:cs typeface="Arial" panose="020B0604020202020204" pitchFamily="34" charset="0"/>
              </a:rPr>
              <a:t>Informational </a:t>
            </a:r>
            <a:r>
              <a:rPr lang="en-US" altLang="en-US" dirty="0">
                <a:solidFill>
                  <a:srgbClr val="000000"/>
                </a:solidFill>
                <a:latin typeface="Courier New" panose="02070309020205020404" pitchFamily="49" charset="0"/>
                <a:cs typeface="Arial" panose="020B0604020202020204" pitchFamily="34" charset="0"/>
              </a:rPr>
              <a:t>1XX</a:t>
            </a:r>
            <a:endParaRPr lang="en-US" altLang="en-US" dirty="0">
              <a:solidFill>
                <a:srgbClr val="222222"/>
              </a:solidFill>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r>
              <a:rPr lang="en-US" altLang="en-US" dirty="0">
                <a:solidFill>
                  <a:srgbClr val="222222"/>
                </a:solidFill>
                <a:latin typeface="Arial" panose="020B0604020202020204" pitchFamily="34" charset="0"/>
                <a:cs typeface="Arial" panose="020B0604020202020204" pitchFamily="34" charset="0"/>
              </a:rPr>
              <a:t>Successful </a:t>
            </a:r>
            <a:r>
              <a:rPr lang="en-US" altLang="en-US" dirty="0">
                <a:solidFill>
                  <a:srgbClr val="000000"/>
                </a:solidFill>
                <a:latin typeface="Courier New" panose="02070309020205020404" pitchFamily="49" charset="0"/>
                <a:cs typeface="Arial" panose="020B0604020202020204" pitchFamily="34" charset="0"/>
              </a:rPr>
              <a:t>2XX</a:t>
            </a:r>
            <a:endParaRPr lang="en-US" altLang="en-US" dirty="0">
              <a:solidFill>
                <a:srgbClr val="222222"/>
              </a:solidFill>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r>
              <a:rPr lang="en-US" altLang="en-US" dirty="0">
                <a:solidFill>
                  <a:srgbClr val="222222"/>
                </a:solidFill>
                <a:latin typeface="Arial" panose="020B0604020202020204" pitchFamily="34" charset="0"/>
                <a:cs typeface="Arial" panose="020B0604020202020204" pitchFamily="34" charset="0"/>
              </a:rPr>
              <a:t>Redirection </a:t>
            </a:r>
            <a:r>
              <a:rPr lang="en-US" altLang="en-US" dirty="0">
                <a:solidFill>
                  <a:srgbClr val="000000"/>
                </a:solidFill>
                <a:latin typeface="Courier New" panose="02070309020205020404" pitchFamily="49" charset="0"/>
                <a:cs typeface="Arial" panose="020B0604020202020204" pitchFamily="34" charset="0"/>
              </a:rPr>
              <a:t>3XX</a:t>
            </a:r>
            <a:endParaRPr lang="en-US" altLang="en-US" dirty="0">
              <a:solidFill>
                <a:srgbClr val="222222"/>
              </a:solidFill>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r>
              <a:rPr lang="en-US" altLang="en-US" dirty="0">
                <a:solidFill>
                  <a:srgbClr val="222222"/>
                </a:solidFill>
                <a:latin typeface="Arial" panose="020B0604020202020204" pitchFamily="34" charset="0"/>
                <a:cs typeface="Arial" panose="020B0604020202020204" pitchFamily="34" charset="0"/>
              </a:rPr>
              <a:t>Client Error </a:t>
            </a:r>
            <a:r>
              <a:rPr lang="en-US" altLang="en-US" dirty="0">
                <a:solidFill>
                  <a:srgbClr val="000000"/>
                </a:solidFill>
                <a:latin typeface="Courier New" panose="02070309020205020404" pitchFamily="49" charset="0"/>
                <a:cs typeface="Arial" panose="020B0604020202020204" pitchFamily="34" charset="0"/>
              </a:rPr>
              <a:t>4XX</a:t>
            </a:r>
            <a:endParaRPr lang="en-US" altLang="en-US" dirty="0">
              <a:solidFill>
                <a:srgbClr val="222222"/>
              </a:solidFill>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r>
              <a:rPr lang="en-US" altLang="en-US" dirty="0">
                <a:solidFill>
                  <a:srgbClr val="222222"/>
                </a:solidFill>
                <a:latin typeface="Arial" panose="020B0604020202020204" pitchFamily="34" charset="0"/>
                <a:cs typeface="Arial" panose="020B0604020202020204" pitchFamily="34" charset="0"/>
              </a:rPr>
              <a:t>Server Error </a:t>
            </a:r>
            <a:r>
              <a:rPr lang="en-US" altLang="en-US" dirty="0">
                <a:solidFill>
                  <a:srgbClr val="000000"/>
                </a:solidFill>
                <a:latin typeface="Courier New" panose="02070309020205020404" pitchFamily="49" charset="0"/>
                <a:cs typeface="Arial" panose="020B0604020202020204" pitchFamily="34" charset="0"/>
              </a:rPr>
              <a:t>5XX</a:t>
            </a:r>
            <a:endParaRPr lang="en-US" altLang="en-US" dirty="0">
              <a:solidFill>
                <a:srgbClr val="222222"/>
              </a:solidFill>
              <a:latin typeface="Arial" panose="020B0604020202020204" pitchFamily="34" charset="0"/>
              <a:cs typeface="Arial" panose="020B0604020202020204" pitchFamily="34" charset="0"/>
            </a:endParaRP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STATUS CODES</a:t>
            </a:r>
            <a:endParaRPr lang="uk-UA" sz="4400" dirty="0"/>
          </a:p>
        </p:txBody>
      </p:sp>
      <p:pic>
        <p:nvPicPr>
          <p:cNvPr id="4" name="Picture 3" descr="https://cdn-images-1.medium.com/max/1000/1*le8FucPRiUkJsllJ6Kqx8g.png">
            <a:extLst>
              <a:ext uri="{FF2B5EF4-FFF2-40B4-BE49-F238E27FC236}">
                <a16:creationId xmlns:a16="http://schemas.microsoft.com/office/drawing/2014/main" id="{034F2CEF-0E0F-4905-B1C2-4C9FD7154B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3800" y="3941594"/>
            <a:ext cx="5334000" cy="2556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73665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5" descr="Ð ÐµÐ·ÑÐ»ÑÑÐ°Ñ Ð¿Ð¾ÑÑÐºÑ Ð·Ð¾Ð±ÑÐ°Ð¶ÐµÐ½Ñ Ð·Ð° Ð·Ð°Ð¿Ð¸ÑÐ¾Ð¼ &quot;404 funny&quot;">
            <a:extLst>
              <a:ext uri="{FF2B5EF4-FFF2-40B4-BE49-F238E27FC236}">
                <a16:creationId xmlns:a16="http://schemas.microsoft.com/office/drawing/2014/main" id="{DCFED820-EDD5-4ABE-836F-392BAAAB57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2525" y="184547"/>
            <a:ext cx="10382250" cy="64889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52123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STATUS CODES</a:t>
            </a:r>
            <a:endParaRPr lang="uk-UA" sz="4400" dirty="0"/>
          </a:p>
        </p:txBody>
      </p:sp>
      <p:sp>
        <p:nvSpPr>
          <p:cNvPr id="3" name="Rectangle 2">
            <a:extLst>
              <a:ext uri="{FF2B5EF4-FFF2-40B4-BE49-F238E27FC236}">
                <a16:creationId xmlns:a16="http://schemas.microsoft.com/office/drawing/2014/main" id="{9222D233-EC5D-414E-ADD0-D4295A2A0F61}"/>
              </a:ext>
            </a:extLst>
          </p:cNvPr>
          <p:cNvSpPr/>
          <p:nvPr/>
        </p:nvSpPr>
        <p:spPr>
          <a:xfrm>
            <a:off x="9296400" y="5686425"/>
            <a:ext cx="2419350" cy="7905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p:cNvSpPr>
            <a:spLocks noGrp="1"/>
          </p:cNvSpPr>
          <p:nvPr>
            <p:ph type="body" sz="quarter" idx="10"/>
          </p:nvPr>
        </p:nvSpPr>
        <p:spPr>
          <a:xfrm>
            <a:off x="685799" y="1714502"/>
            <a:ext cx="10820399" cy="3810000"/>
          </a:xfrm>
        </p:spPr>
        <p:txBody>
          <a:bodyPr/>
          <a:lstStyle/>
          <a:p>
            <a:pPr lvl="0" eaLnBrk="0" fontAlgn="base" hangingPunct="0">
              <a:lnSpc>
                <a:spcPct val="100000"/>
              </a:lnSpc>
              <a:spcBef>
                <a:spcPct val="0"/>
              </a:spcBef>
              <a:spcAft>
                <a:spcPct val="0"/>
              </a:spcAft>
            </a:pPr>
            <a:r>
              <a:rPr lang="en-US" altLang="en-US" b="1" dirty="0">
                <a:solidFill>
                  <a:srgbClr val="92D050"/>
                </a:solidFill>
                <a:hlinkClick r:id="rId3" tooltip="Код відповіді на статус успіху HTTP 200 OK вказує на те, що запит виконано. За замовчуванням відповідь 200 - кешується.">
                  <a:extLst>
                    <a:ext uri="{A12FA001-AC4F-418D-AE19-62706E023703}">
                      <ahyp:hlinkClr xmlns:ahyp="http://schemas.microsoft.com/office/drawing/2018/hyperlinkcolor" val="tx"/>
                    </a:ext>
                  </a:extLst>
                </a:hlinkClick>
              </a:rPr>
              <a:t>200 OK</a:t>
            </a:r>
            <a:endParaRPr lang="en-US" altLang="en-US" b="1" dirty="0">
              <a:solidFill>
                <a:srgbClr val="92D050"/>
              </a:solidFill>
            </a:endParaRPr>
          </a:p>
          <a:p>
            <a:pPr marL="0" lvl="1" indent="0" eaLnBrk="0" fontAlgn="base" hangingPunct="0">
              <a:lnSpc>
                <a:spcPct val="100000"/>
              </a:lnSpc>
              <a:spcBef>
                <a:spcPct val="0"/>
              </a:spcBef>
              <a:spcAft>
                <a:spcPct val="0"/>
              </a:spcAft>
              <a:buNone/>
            </a:pPr>
            <a: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t>The request has succeeded. The meaning of a success varies depending on the HTTP method:</a:t>
            </a:r>
            <a:b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br>
            <a: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t>GET: The resource has been fetched and is transmitted in the message body.</a:t>
            </a:r>
            <a:b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br>
            <a: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t>HEAD: The entity headers are in the message body.</a:t>
            </a:r>
            <a:b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br>
            <a: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t>POST: The resource describing the result of the action is transmitted in the message body.</a:t>
            </a:r>
            <a:b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br>
            <a: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t>TRACE: The message body contains the request message as received by the server</a:t>
            </a:r>
          </a:p>
          <a:p>
            <a:pPr marL="0" lvl="1" indent="0" eaLnBrk="0" fontAlgn="base" hangingPunct="0">
              <a:lnSpc>
                <a:spcPct val="100000"/>
              </a:lnSpc>
              <a:spcBef>
                <a:spcPct val="0"/>
              </a:spcBef>
              <a:spcAft>
                <a:spcPct val="0"/>
              </a:spcAft>
              <a:buNone/>
            </a:pPr>
            <a:endPar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endParaRPr>
          </a:p>
          <a:p>
            <a:pPr marL="0" lvl="1" indent="0" eaLnBrk="0" fontAlgn="base" hangingPunct="0">
              <a:lnSpc>
                <a:spcPct val="100000"/>
              </a:lnSpc>
              <a:spcBef>
                <a:spcPct val="0"/>
              </a:spcBef>
              <a:spcAft>
                <a:spcPct val="0"/>
              </a:spcAft>
              <a:buNone/>
            </a:pPr>
            <a:r>
              <a:rPr lang="en-US" altLang="en-US" sz="2000" b="1" u="sng" dirty="0">
                <a:solidFill>
                  <a:srgbClr val="FF0000"/>
                </a:solidFill>
                <a:latin typeface="Open Sans" panose="020B0606030504020204" pitchFamily="34" charset="0"/>
                <a:ea typeface="Open Sans" panose="020B0606030504020204" pitchFamily="34" charset="0"/>
                <a:cs typeface="Open Sans" panose="020B0606030504020204" pitchFamily="34" charset="0"/>
              </a:rPr>
              <a:t>301 Moved Permanently</a:t>
            </a:r>
          </a:p>
          <a:p>
            <a:pPr marL="0" lvl="1" indent="0" eaLnBrk="0" fontAlgn="base" hangingPunct="0">
              <a:lnSpc>
                <a:spcPct val="100000"/>
              </a:lnSpc>
              <a:spcBef>
                <a:spcPct val="0"/>
              </a:spcBef>
              <a:spcAft>
                <a:spcPct val="0"/>
              </a:spcAft>
              <a:buNone/>
            </a:pPr>
            <a: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t>This response code means that URI of requested resource has been changed. Probably, new URI would be given in the response.</a:t>
            </a:r>
          </a:p>
          <a:p>
            <a:pPr marL="0" lvl="1" indent="0" eaLnBrk="0" fontAlgn="base" hangingPunct="0">
              <a:lnSpc>
                <a:spcPct val="100000"/>
              </a:lnSpc>
              <a:spcBef>
                <a:spcPct val="0"/>
              </a:spcBef>
              <a:spcAft>
                <a:spcPct val="0"/>
              </a:spcAft>
              <a:buNone/>
            </a:pPr>
            <a:endPar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endParaRPr>
          </a:p>
          <a:p>
            <a:pPr marL="0" lvl="1" indent="0" eaLnBrk="0" fontAlgn="base" hangingPunct="0">
              <a:lnSpc>
                <a:spcPct val="100000"/>
              </a:lnSpc>
              <a:spcBef>
                <a:spcPct val="0"/>
              </a:spcBef>
              <a:spcAft>
                <a:spcPct val="0"/>
              </a:spcAft>
              <a:buNone/>
            </a:pPr>
            <a:r>
              <a:rPr lang="en-US" altLang="en-US" sz="2000" b="1" u="sng" dirty="0">
                <a:solidFill>
                  <a:srgbClr val="C00000"/>
                </a:solidFill>
                <a:latin typeface="Open Sans" panose="020B0606030504020204" pitchFamily="34" charset="0"/>
                <a:ea typeface="Open Sans" panose="020B0606030504020204" pitchFamily="34" charset="0"/>
                <a:cs typeface="Open Sans" panose="020B0606030504020204" pitchFamily="34" charset="0"/>
              </a:rPr>
              <a:t>403 Forbidden</a:t>
            </a:r>
          </a:p>
          <a:p>
            <a:pPr marL="0" lvl="1" indent="0" eaLnBrk="0" fontAlgn="base" hangingPunct="0">
              <a:lnSpc>
                <a:spcPct val="100000"/>
              </a:lnSpc>
              <a:spcBef>
                <a:spcPct val="0"/>
              </a:spcBef>
              <a:spcAft>
                <a:spcPct val="0"/>
              </a:spcAft>
              <a:buNone/>
            </a:pPr>
            <a: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t>The client does not have access rights to the content, i.e. they are unauthorized, so server is rejecting to give proper response. Unlike 401, the client's identity is known to the server.</a:t>
            </a:r>
          </a:p>
        </p:txBody>
      </p:sp>
    </p:spTree>
    <p:extLst>
      <p:ext uri="{BB962C8B-B14F-4D97-AF65-F5344CB8AC3E}">
        <p14:creationId xmlns:p14="http://schemas.microsoft.com/office/powerpoint/2010/main" val="28781592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STATUS CODES</a:t>
            </a:r>
            <a:endParaRPr lang="uk-UA" sz="4400" dirty="0"/>
          </a:p>
        </p:txBody>
      </p:sp>
      <p:sp>
        <p:nvSpPr>
          <p:cNvPr id="9" name="Rectangle 8">
            <a:extLst>
              <a:ext uri="{FF2B5EF4-FFF2-40B4-BE49-F238E27FC236}">
                <a16:creationId xmlns:a16="http://schemas.microsoft.com/office/drawing/2014/main" id="{D77FFE17-00BF-414B-B0F7-A028E8E5444C}"/>
              </a:ext>
            </a:extLst>
          </p:cNvPr>
          <p:cNvSpPr/>
          <p:nvPr/>
        </p:nvSpPr>
        <p:spPr>
          <a:xfrm>
            <a:off x="9296400" y="5686425"/>
            <a:ext cx="2419350" cy="7905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p:cNvSpPr>
            <a:spLocks noGrp="1"/>
          </p:cNvSpPr>
          <p:nvPr>
            <p:ph type="body" sz="quarter" idx="10"/>
          </p:nvPr>
        </p:nvSpPr>
        <p:spPr>
          <a:xfrm>
            <a:off x="685799" y="1714502"/>
            <a:ext cx="10820399" cy="3810000"/>
          </a:xfrm>
        </p:spPr>
        <p:txBody>
          <a:bodyPr/>
          <a:lstStyle/>
          <a:p>
            <a:pPr marL="0" lvl="1" indent="0" eaLnBrk="0" fontAlgn="base" hangingPunct="0">
              <a:lnSpc>
                <a:spcPct val="100000"/>
              </a:lnSpc>
              <a:spcBef>
                <a:spcPct val="0"/>
              </a:spcBef>
              <a:spcAft>
                <a:spcPct val="0"/>
              </a:spcAft>
              <a:buNone/>
            </a:pPr>
            <a:r>
              <a:rPr lang="en-US" altLang="en-US" sz="2000" b="1" u="sng" dirty="0">
                <a:solidFill>
                  <a:srgbClr val="C00000"/>
                </a:solidFill>
                <a:latin typeface="Open Sans" panose="020B0606030504020204" pitchFamily="34" charset="0"/>
                <a:ea typeface="Open Sans" panose="020B0606030504020204" pitchFamily="34" charset="0"/>
                <a:cs typeface="Open Sans" panose="020B0606030504020204" pitchFamily="34" charset="0"/>
              </a:rPr>
              <a:t>404 Not Found</a:t>
            </a:r>
          </a:p>
          <a:p>
            <a:pPr marL="0" lvl="1" indent="0" eaLnBrk="0" fontAlgn="base" hangingPunct="0">
              <a:lnSpc>
                <a:spcPct val="100000"/>
              </a:lnSpc>
              <a:spcBef>
                <a:spcPct val="0"/>
              </a:spcBef>
              <a:spcAft>
                <a:spcPct val="0"/>
              </a:spcAft>
              <a:buNone/>
            </a:pPr>
            <a: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t>The server can not find requested resource. In the browser, this means the URL is not recognized. In an API, this can also mean that the endpoint is valid but the resource itself does not exist. Servers may also send this response instead of 403 to hide the existence of a resource from an unauthorized client. This response code is probably the most famous one due to its frequent occurrence on the web.</a:t>
            </a:r>
          </a:p>
          <a:p>
            <a:pPr marL="0" lvl="1" indent="0" eaLnBrk="0" fontAlgn="base" hangingPunct="0">
              <a:lnSpc>
                <a:spcPct val="100000"/>
              </a:lnSpc>
              <a:spcBef>
                <a:spcPct val="0"/>
              </a:spcBef>
              <a:spcAft>
                <a:spcPct val="0"/>
              </a:spcAft>
              <a:buNone/>
            </a:pPr>
            <a:endPar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endParaRPr>
          </a:p>
          <a:p>
            <a:pPr marL="0" lvl="1" indent="0" eaLnBrk="0" fontAlgn="base" hangingPunct="0">
              <a:lnSpc>
                <a:spcPct val="100000"/>
              </a:lnSpc>
              <a:spcBef>
                <a:spcPct val="0"/>
              </a:spcBef>
              <a:spcAft>
                <a:spcPct val="0"/>
              </a:spcAft>
              <a:buNone/>
            </a:pPr>
            <a:r>
              <a:rPr lang="en-US" altLang="en-US" sz="2000" b="1" u="sng" dirty="0">
                <a:solidFill>
                  <a:srgbClr val="C00000"/>
                </a:solidFill>
                <a:latin typeface="Open Sans" panose="020B0606030504020204" pitchFamily="34" charset="0"/>
                <a:ea typeface="Open Sans" panose="020B0606030504020204" pitchFamily="34" charset="0"/>
                <a:cs typeface="Open Sans" panose="020B0606030504020204" pitchFamily="34" charset="0"/>
              </a:rPr>
              <a:t>503 Service Unavailable</a:t>
            </a:r>
          </a:p>
          <a:p>
            <a:pPr marL="0" lvl="1" indent="0" eaLnBrk="0" fontAlgn="base" hangingPunct="0">
              <a:lnSpc>
                <a:spcPct val="100000"/>
              </a:lnSpc>
              <a:spcBef>
                <a:spcPct val="0"/>
              </a:spcBef>
              <a:spcAft>
                <a:spcPct val="0"/>
              </a:spcAft>
              <a:buNone/>
            </a:pPr>
            <a:r>
              <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rPr>
              <a:t>The server is not ready to handle the request. Common causes are a server that is down for maintenance or that is overloaded. Note that together with this response, a user-friendly page explaining the problem should be sent. This responses should be used for temporary conditions and the Retry-After: HTTP header should, if possible, contain the estimated time before the recovery of the service. The webmaster must also take care about the caching-related headers that are sent along with this response, as these temporary condition responses should usually not be cached.</a:t>
            </a:r>
          </a:p>
          <a:p>
            <a:pPr marL="0" lvl="1" indent="0" eaLnBrk="0" fontAlgn="base" hangingPunct="0">
              <a:lnSpc>
                <a:spcPct val="100000"/>
              </a:lnSpc>
              <a:spcBef>
                <a:spcPct val="0"/>
              </a:spcBef>
              <a:spcAft>
                <a:spcPct val="0"/>
              </a:spcAft>
              <a:buNone/>
            </a:pPr>
            <a:endPar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endParaRPr>
          </a:p>
          <a:p>
            <a:pPr marL="0" lvl="1" indent="0" eaLnBrk="0" fontAlgn="base" hangingPunct="0">
              <a:lnSpc>
                <a:spcPct val="100000"/>
              </a:lnSpc>
              <a:spcBef>
                <a:spcPct val="0"/>
              </a:spcBef>
              <a:spcAft>
                <a:spcPct val="0"/>
              </a:spcAft>
              <a:buNone/>
            </a:pPr>
            <a:endPar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endParaRPr>
          </a:p>
          <a:p>
            <a:pPr marL="0" lvl="1" indent="0" eaLnBrk="0" fontAlgn="base" hangingPunct="0">
              <a:lnSpc>
                <a:spcPct val="100000"/>
              </a:lnSpc>
              <a:spcBef>
                <a:spcPct val="0"/>
              </a:spcBef>
              <a:spcAft>
                <a:spcPct val="0"/>
              </a:spcAft>
              <a:buNone/>
            </a:pPr>
            <a:endParaRPr lang="en-US" altLang="en-US" sz="2000" dirty="0">
              <a:solidFill>
                <a:srgbClr val="333333"/>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607200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0" y="685799"/>
            <a:ext cx="11506199" cy="4800601"/>
          </a:xfrm>
        </p:spPr>
        <p:txBody>
          <a:bodyPr/>
          <a:lstStyle/>
          <a:p>
            <a:r>
              <a:rPr lang="en-US" sz="11500" dirty="0"/>
              <a:t>COMMON HEADERS</a:t>
            </a:r>
            <a:endParaRPr lang="uk-UA" sz="11500" dirty="0"/>
          </a:p>
        </p:txBody>
      </p:sp>
    </p:spTree>
    <p:extLst>
      <p:ext uri="{BB962C8B-B14F-4D97-AF65-F5344CB8AC3E}">
        <p14:creationId xmlns:p14="http://schemas.microsoft.com/office/powerpoint/2010/main" val="375358047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714502"/>
            <a:ext cx="9196138" cy="3810000"/>
          </a:xfrm>
        </p:spPr>
        <p:txBody>
          <a:bodyPr/>
          <a:lstStyle/>
          <a:p>
            <a:r>
              <a:rPr lang="en-US" b="1" dirty="0"/>
              <a:t>HTTP header fields</a:t>
            </a:r>
            <a:r>
              <a:rPr lang="en-US" dirty="0"/>
              <a:t> are components of the header section of request and response messages in the HTTP. They define the operating parameters of an HTTP transaction.</a:t>
            </a:r>
          </a:p>
          <a:p>
            <a:endParaRPr lang="en-US" dirty="0"/>
          </a:p>
          <a:p>
            <a:r>
              <a:rPr lang="en-US" dirty="0"/>
              <a:t>All headings are divided into four main groups:</a:t>
            </a:r>
          </a:p>
          <a:p>
            <a:r>
              <a:rPr lang="en-US" dirty="0"/>
              <a:t>1. General Headers – used in requests and responses.</a:t>
            </a:r>
          </a:p>
          <a:p>
            <a:r>
              <a:rPr lang="en-US" dirty="0"/>
              <a:t>2. Request Headers – used in request.</a:t>
            </a:r>
          </a:p>
          <a:p>
            <a:r>
              <a:rPr lang="en-US" dirty="0"/>
              <a:t>3. Response Headers – used only in responses.</a:t>
            </a:r>
          </a:p>
          <a:p>
            <a:r>
              <a:rPr lang="en-US" dirty="0"/>
              <a:t>4. Entity Headers – accompany each essence of the message. Used in requests and responses.</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COMMON HEADERS</a:t>
            </a:r>
            <a:endParaRPr lang="uk-UA" sz="4400" dirty="0"/>
          </a:p>
        </p:txBody>
      </p:sp>
    </p:spTree>
    <p:extLst>
      <p:ext uri="{BB962C8B-B14F-4D97-AF65-F5344CB8AC3E}">
        <p14:creationId xmlns:p14="http://schemas.microsoft.com/office/powerpoint/2010/main" val="10590425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472868"/>
            <a:ext cx="9196138" cy="515351"/>
          </a:xfrm>
        </p:spPr>
        <p:txBody>
          <a:bodyPr/>
          <a:lstStyle/>
          <a:p>
            <a:pPr lvl="0" eaLnBrk="0" fontAlgn="base" hangingPunct="0">
              <a:lnSpc>
                <a:spcPct val="100000"/>
              </a:lnSpc>
              <a:spcBef>
                <a:spcPct val="0"/>
              </a:spcBef>
              <a:spcAft>
                <a:spcPct val="0"/>
              </a:spcAft>
            </a:pPr>
            <a:r>
              <a:rPr lang="en-US" altLang="en-US" dirty="0"/>
              <a:t>A </a:t>
            </a:r>
            <a:r>
              <a:rPr lang="en-US" altLang="en-US" b="1" dirty="0"/>
              <a:t>general header</a:t>
            </a:r>
            <a:r>
              <a:rPr lang="en-US" altLang="en-US" dirty="0"/>
              <a:t> is an HTTP header that can be used in both request and response messages but doesn't apply to the content itself. Depending on the context they are used in, general headers are either response or request headers. However, they are not entity headers.</a:t>
            </a:r>
          </a:p>
          <a:p>
            <a:pPr lvl="0" eaLnBrk="0" fontAlgn="base" hangingPunct="0">
              <a:lnSpc>
                <a:spcPct val="100000"/>
              </a:lnSpc>
              <a:spcBef>
                <a:spcPct val="0"/>
              </a:spcBef>
              <a:spcAft>
                <a:spcPct val="0"/>
              </a:spcAft>
            </a:pPr>
            <a:endParaRPr lang="en-US" altLang="en-US" sz="1100" dirty="0"/>
          </a:p>
          <a:p>
            <a:pPr lvl="0" eaLnBrk="0" fontAlgn="base" hangingPunct="0">
              <a:lnSpc>
                <a:spcPct val="100000"/>
              </a:lnSpc>
              <a:spcBef>
                <a:spcPct val="0"/>
              </a:spcBef>
              <a:spcAft>
                <a:spcPct val="0"/>
              </a:spcAft>
            </a:pPr>
            <a:r>
              <a:rPr lang="en-US" altLang="en-US" dirty="0"/>
              <a:t>The most common general headers are: </a:t>
            </a:r>
          </a:p>
          <a:p>
            <a:pPr lvl="0" eaLnBrk="0" fontAlgn="base" hangingPunct="0">
              <a:lnSpc>
                <a:spcPct val="100000"/>
              </a:lnSpc>
              <a:spcBef>
                <a:spcPct val="0"/>
              </a:spcBef>
              <a:spcAft>
                <a:spcPct val="0"/>
              </a:spcAft>
            </a:pPr>
            <a:r>
              <a:rPr lang="en-US" altLang="en-US" sz="2400" dirty="0">
                <a:solidFill>
                  <a:srgbClr val="3D7E9A"/>
                </a:solidFill>
                <a:latin typeface="Consolas" panose="020B0609020204030204" pitchFamily="49" charset="0"/>
                <a:cs typeface="Arial" panose="020B0604020202020204" pitchFamily="34" charset="0"/>
              </a:rPr>
              <a:t>Date</a:t>
            </a:r>
            <a:r>
              <a:rPr lang="en-US" altLang="en-US" dirty="0"/>
              <a:t>, </a:t>
            </a:r>
            <a:r>
              <a:rPr lang="en-US" altLang="en-US" sz="2400" dirty="0">
                <a:solidFill>
                  <a:srgbClr val="3D7E9A"/>
                </a:solidFill>
                <a:latin typeface="Consolas" panose="020B0609020204030204" pitchFamily="49" charset="0"/>
                <a:cs typeface="Arial" panose="020B0604020202020204" pitchFamily="34" charset="0"/>
              </a:rPr>
              <a:t>Cache-Control</a:t>
            </a:r>
            <a:r>
              <a:rPr lang="en-US" altLang="en-US" sz="3600" dirty="0">
                <a:solidFill>
                  <a:srgbClr val="333333"/>
                </a:solidFill>
                <a:latin typeface="Arial" panose="020B0604020202020204" pitchFamily="34" charset="0"/>
                <a:cs typeface="Arial" panose="020B0604020202020204" pitchFamily="34" charset="0"/>
              </a:rPr>
              <a:t> </a:t>
            </a:r>
            <a:r>
              <a:rPr lang="en-US" altLang="en-US" dirty="0"/>
              <a:t>or</a:t>
            </a:r>
            <a:r>
              <a:rPr lang="en-US" altLang="en-US" sz="3600" dirty="0">
                <a:solidFill>
                  <a:srgbClr val="333333"/>
                </a:solidFill>
                <a:latin typeface="Arial" panose="020B0604020202020204" pitchFamily="34" charset="0"/>
                <a:cs typeface="Arial" panose="020B0604020202020204" pitchFamily="34" charset="0"/>
              </a:rPr>
              <a:t> </a:t>
            </a:r>
            <a:r>
              <a:rPr lang="en-US" altLang="en-US" sz="2400" dirty="0">
                <a:solidFill>
                  <a:srgbClr val="3D7E9A"/>
                </a:solidFill>
                <a:latin typeface="Consolas" panose="020B0609020204030204" pitchFamily="49" charset="0"/>
                <a:cs typeface="Arial" panose="020B0604020202020204" pitchFamily="34" charset="0"/>
              </a:rPr>
              <a:t>Connection</a:t>
            </a:r>
            <a:endParaRPr lang="en-US" altLang="en-US" sz="4800" dirty="0">
              <a:latin typeface="Arial" panose="020B0604020202020204" pitchFamily="34" charset="0"/>
            </a:endParaRP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GENERAL HEADERS</a:t>
            </a:r>
            <a:endParaRPr lang="uk-UA" sz="4400" dirty="0"/>
          </a:p>
        </p:txBody>
      </p:sp>
    </p:spTree>
    <p:extLst>
      <p:ext uri="{BB962C8B-B14F-4D97-AF65-F5344CB8AC3E}">
        <p14:creationId xmlns:p14="http://schemas.microsoft.com/office/powerpoint/2010/main" val="2873679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714502"/>
            <a:ext cx="9281160" cy="3810000"/>
          </a:xfrm>
        </p:spPr>
        <p:txBody>
          <a:bodyPr/>
          <a:lstStyle/>
          <a:p>
            <a:pPr fontAlgn="base"/>
            <a:r>
              <a:rPr lang="en-US" dirty="0"/>
              <a:t>Web Application Architecture is a framework that is comprised of the relationships and interactions between application components, such as middleware systems, user interfaces, and databases. The general concept of Web Application Architecture is in line with the concept of a browser user who triggers an application that is capable of running in multiple websites.</a:t>
            </a:r>
          </a:p>
          <a:p>
            <a:pPr fontAlgn="base"/>
            <a:endParaRPr lang="en-US" dirty="0"/>
          </a:p>
          <a:p>
            <a:pPr fontAlgn="base"/>
            <a:r>
              <a:rPr lang="en-US" dirty="0"/>
              <a:t>In essence, Web Application Architectures can be defined with the depiction of this process: </a:t>
            </a:r>
          </a:p>
          <a:p>
            <a:pPr fontAlgn="base"/>
            <a:endParaRPr lang="en-US" dirty="0"/>
          </a:p>
          <a:p>
            <a:pPr marL="342900" indent="-342900" fontAlgn="base">
              <a:buFont typeface="Arial" panose="020B0604020202020204" pitchFamily="34" charset="0"/>
              <a:buChar char="•"/>
            </a:pPr>
            <a:r>
              <a:rPr lang="en-US" dirty="0"/>
              <a:t>A user browses for a specific URL, which the browser locates and requests.</a:t>
            </a:r>
          </a:p>
          <a:p>
            <a:pPr marL="342900" indent="-342900" fontAlgn="base">
              <a:buFont typeface="Arial" panose="020B0604020202020204" pitchFamily="34" charset="0"/>
              <a:buChar char="•"/>
            </a:pPr>
            <a:r>
              <a:rPr lang="en-US" dirty="0"/>
              <a:t>Over the network, data is sent from the server to the browser, then executed by the browser so that it is able to display the requested page.</a:t>
            </a:r>
          </a:p>
          <a:p>
            <a:pPr marL="342900" indent="-342900" fontAlgn="base">
              <a:buFont typeface="Arial" panose="020B0604020202020204" pitchFamily="34" charset="0"/>
              <a:buChar char="•"/>
            </a:pPr>
            <a:r>
              <a:rPr lang="en-US" dirty="0"/>
              <a:t>The user views and interacts with the page.</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3600" dirty="0"/>
              <a:t>WHAT IS WEB APPLICATION ARCHITECTURE?</a:t>
            </a:r>
            <a:endParaRPr lang="uk-UA" sz="3600" dirty="0"/>
          </a:p>
        </p:txBody>
      </p:sp>
    </p:spTree>
    <p:extLst>
      <p:ext uri="{BB962C8B-B14F-4D97-AF65-F5344CB8AC3E}">
        <p14:creationId xmlns:p14="http://schemas.microsoft.com/office/powerpoint/2010/main" val="38022155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472868"/>
            <a:ext cx="9196138" cy="515351"/>
          </a:xfrm>
        </p:spPr>
        <p:txBody>
          <a:bodyPr/>
          <a:lstStyle/>
          <a:p>
            <a:pPr lvl="0" eaLnBrk="0" fontAlgn="base" hangingPunct="0">
              <a:lnSpc>
                <a:spcPct val="100000"/>
              </a:lnSpc>
              <a:spcBef>
                <a:spcPct val="0"/>
              </a:spcBef>
              <a:spcAft>
                <a:spcPct val="0"/>
              </a:spcAft>
            </a:pPr>
            <a:r>
              <a:rPr lang="en-US" altLang="en-US" dirty="0"/>
              <a:t>A </a:t>
            </a:r>
            <a:r>
              <a:rPr lang="en-US" altLang="en-US" b="1" dirty="0"/>
              <a:t>request header</a:t>
            </a:r>
            <a:r>
              <a:rPr lang="en-US" altLang="en-US" dirty="0"/>
              <a:t> is an HTTP header that can be used in an HTTP request, and that doesn't relate to the content of the message. </a:t>
            </a:r>
          </a:p>
          <a:p>
            <a:pPr lvl="0" eaLnBrk="0" fontAlgn="base" hangingPunct="0">
              <a:lnSpc>
                <a:spcPct val="100000"/>
              </a:lnSpc>
              <a:spcBef>
                <a:spcPct val="0"/>
              </a:spcBef>
              <a:spcAft>
                <a:spcPct val="0"/>
              </a:spcAft>
            </a:pPr>
            <a:r>
              <a:rPr lang="en-US" altLang="en-US" dirty="0"/>
              <a:t>Request headers, like</a:t>
            </a:r>
            <a:r>
              <a:rPr lang="en-US" altLang="en-US" sz="3200" dirty="0"/>
              <a:t> </a:t>
            </a:r>
            <a:r>
              <a:rPr lang="en-US" altLang="en-US" sz="2400" dirty="0">
                <a:solidFill>
                  <a:srgbClr val="3D7E9A"/>
                </a:solidFill>
                <a:latin typeface="Consolas" panose="020B0609020204030204" pitchFamily="49" charset="0"/>
                <a:cs typeface="Arial" panose="020B0604020202020204" pitchFamily="34" charset="0"/>
              </a:rPr>
              <a:t>Accept</a:t>
            </a:r>
            <a:r>
              <a:rPr lang="en-US" altLang="en-US" dirty="0">
                <a:solidFill>
                  <a:srgbClr val="333333"/>
                </a:solidFill>
                <a:latin typeface="Arial" panose="020B0604020202020204" pitchFamily="34" charset="0"/>
                <a:cs typeface="Arial" panose="020B0604020202020204" pitchFamily="34" charset="0"/>
              </a:rPr>
              <a:t>,</a:t>
            </a:r>
            <a:r>
              <a:rPr lang="en-US" altLang="en-US" sz="3600" dirty="0">
                <a:solidFill>
                  <a:srgbClr val="333333"/>
                </a:solidFill>
                <a:latin typeface="Arial" panose="020B0604020202020204" pitchFamily="34" charset="0"/>
                <a:cs typeface="Arial" panose="020B0604020202020204" pitchFamily="34" charset="0"/>
              </a:rPr>
              <a:t> </a:t>
            </a:r>
            <a:r>
              <a:rPr lang="en-US" altLang="en-US" sz="2400" dirty="0">
                <a:solidFill>
                  <a:srgbClr val="3D7E9A"/>
                </a:solidFill>
                <a:latin typeface="Consolas" panose="020B0609020204030204" pitchFamily="49" charset="0"/>
                <a:cs typeface="Arial" panose="020B0604020202020204" pitchFamily="34" charset="0"/>
              </a:rPr>
              <a:t>Accept-*</a:t>
            </a:r>
            <a:r>
              <a:rPr lang="en-US" altLang="en-US" dirty="0">
                <a:solidFill>
                  <a:srgbClr val="333333"/>
                </a:solidFill>
                <a:latin typeface="Arial" panose="020B0604020202020204" pitchFamily="34" charset="0"/>
                <a:cs typeface="Arial" panose="020B0604020202020204" pitchFamily="34" charset="0"/>
              </a:rPr>
              <a:t>, or </a:t>
            </a:r>
            <a:r>
              <a:rPr lang="en-US" altLang="en-US" sz="2400" dirty="0">
                <a:solidFill>
                  <a:srgbClr val="3D7E9A"/>
                </a:solidFill>
                <a:latin typeface="Consolas" panose="020B0609020204030204" pitchFamily="49" charset="0"/>
                <a:cs typeface="Arial" panose="020B0604020202020204" pitchFamily="34" charset="0"/>
              </a:rPr>
              <a:t>If-*</a:t>
            </a:r>
            <a:r>
              <a:rPr lang="en-US" altLang="en-US" dirty="0"/>
              <a:t> allow to perform conditional requests; others like </a:t>
            </a:r>
            <a:r>
              <a:rPr lang="en-US" altLang="en-US" sz="2400" dirty="0">
                <a:solidFill>
                  <a:srgbClr val="3D7E9A"/>
                </a:solidFill>
                <a:latin typeface="Consolas" panose="020B0609020204030204" pitchFamily="49" charset="0"/>
                <a:cs typeface="Arial" panose="020B0604020202020204" pitchFamily="34" charset="0"/>
              </a:rPr>
              <a:t>Cookie</a:t>
            </a:r>
            <a:r>
              <a:rPr lang="en-US" altLang="en-US" dirty="0">
                <a:solidFill>
                  <a:srgbClr val="333333"/>
                </a:solidFill>
                <a:latin typeface="Arial" panose="020B0604020202020204" pitchFamily="34" charset="0"/>
                <a:cs typeface="Arial" panose="020B0604020202020204" pitchFamily="34" charset="0"/>
              </a:rPr>
              <a:t>, </a:t>
            </a:r>
            <a:r>
              <a:rPr lang="en-US" altLang="en-US" sz="2400" dirty="0">
                <a:solidFill>
                  <a:srgbClr val="3D7E9A"/>
                </a:solidFill>
                <a:latin typeface="Consolas" panose="020B0609020204030204" pitchFamily="49" charset="0"/>
                <a:cs typeface="Arial" panose="020B0604020202020204" pitchFamily="34" charset="0"/>
              </a:rPr>
              <a:t>User-Agent</a:t>
            </a:r>
            <a:r>
              <a:rPr lang="en-US" altLang="en-US" dirty="0">
                <a:solidFill>
                  <a:srgbClr val="333333"/>
                </a:solidFill>
                <a:latin typeface="Arial" panose="020B0604020202020204" pitchFamily="34" charset="0"/>
                <a:cs typeface="Arial" panose="020B0604020202020204" pitchFamily="34" charset="0"/>
              </a:rPr>
              <a:t> or </a:t>
            </a:r>
            <a:r>
              <a:rPr lang="en-US" altLang="en-US" sz="2400" dirty="0" err="1">
                <a:solidFill>
                  <a:srgbClr val="3D7E9A"/>
                </a:solidFill>
                <a:latin typeface="Consolas" panose="020B0609020204030204" pitchFamily="49" charset="0"/>
                <a:cs typeface="Arial" panose="020B0604020202020204" pitchFamily="34" charset="0"/>
              </a:rPr>
              <a:t>Referer</a:t>
            </a:r>
            <a:r>
              <a:rPr lang="en-US" altLang="en-US" dirty="0"/>
              <a:t> precise the context so that the server can tailor the answer.</a:t>
            </a:r>
          </a:p>
          <a:p>
            <a:pPr lvl="0" eaLnBrk="0" fontAlgn="base" hangingPunct="0">
              <a:lnSpc>
                <a:spcPct val="100000"/>
              </a:lnSpc>
              <a:spcBef>
                <a:spcPct val="0"/>
              </a:spcBef>
              <a:spcAft>
                <a:spcPct val="0"/>
              </a:spcAft>
            </a:pPr>
            <a:endParaRPr lang="en-US" altLang="en-US" dirty="0"/>
          </a:p>
          <a:p>
            <a:pPr lvl="0" eaLnBrk="0" fontAlgn="base" hangingPunct="0">
              <a:lnSpc>
                <a:spcPct val="100000"/>
              </a:lnSpc>
              <a:spcBef>
                <a:spcPct val="0"/>
              </a:spcBef>
              <a:spcAft>
                <a:spcPct val="0"/>
              </a:spcAft>
            </a:pPr>
            <a:r>
              <a:rPr lang="en-US" altLang="en-US" dirty="0"/>
              <a:t>Not all headers appearing in a request are </a:t>
            </a:r>
            <a:r>
              <a:rPr lang="en-US" altLang="en-US" i="1" dirty="0"/>
              <a:t>request headers</a:t>
            </a:r>
            <a:r>
              <a:rPr lang="en-US" altLang="en-US" dirty="0"/>
              <a:t>. For example, the </a:t>
            </a:r>
            <a:r>
              <a:rPr lang="en-US" altLang="en-US" sz="2400" dirty="0">
                <a:solidFill>
                  <a:srgbClr val="3D7E9A"/>
                </a:solidFill>
                <a:latin typeface="Consolas" panose="020B0609020204030204" pitchFamily="49" charset="0"/>
                <a:cs typeface="Arial" panose="020B0604020202020204" pitchFamily="34" charset="0"/>
              </a:rPr>
              <a:t>Content-Length</a:t>
            </a:r>
            <a:r>
              <a:rPr lang="en-US" altLang="en-US" dirty="0">
                <a:solidFill>
                  <a:srgbClr val="333333"/>
                </a:solidFill>
                <a:latin typeface="Arial" panose="020B0604020202020204" pitchFamily="34" charset="0"/>
                <a:cs typeface="Arial" panose="020B0604020202020204" pitchFamily="34" charset="0"/>
              </a:rPr>
              <a:t> </a:t>
            </a:r>
            <a:r>
              <a:rPr lang="en-US" altLang="en-US" dirty="0"/>
              <a:t>appearing in a POST request is actually an entity header referring to the size of the body of the request message. However, these entity headers are often called request headers in such a context.</a:t>
            </a:r>
          </a:p>
          <a:p>
            <a:pPr lvl="0" eaLnBrk="0" fontAlgn="base" hangingPunct="0">
              <a:lnSpc>
                <a:spcPct val="100000"/>
              </a:lnSpc>
              <a:spcBef>
                <a:spcPct val="0"/>
              </a:spcBef>
              <a:spcAft>
                <a:spcPct val="0"/>
              </a:spcAft>
            </a:pPr>
            <a:endParaRPr lang="en-US" altLang="en-US" dirty="0"/>
          </a:p>
          <a:p>
            <a:pPr lvl="0" eaLnBrk="0" fontAlgn="base" hangingPunct="0">
              <a:lnSpc>
                <a:spcPct val="100000"/>
              </a:lnSpc>
              <a:spcBef>
                <a:spcPct val="0"/>
              </a:spcBef>
              <a:spcAft>
                <a:spcPct val="0"/>
              </a:spcAft>
            </a:pPr>
            <a:r>
              <a:rPr lang="en-US" altLang="en-US" dirty="0"/>
              <a:t>In addition, CORS defines a subset of request headers as simple headers, request headers that are always considered authorized and are not explicitly listed in responses to preflight requests.</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REQUEST HEADERS</a:t>
            </a:r>
            <a:endParaRPr lang="uk-UA" sz="4400" dirty="0"/>
          </a:p>
        </p:txBody>
      </p:sp>
    </p:spTree>
    <p:extLst>
      <p:ext uri="{BB962C8B-B14F-4D97-AF65-F5344CB8AC3E}">
        <p14:creationId xmlns:p14="http://schemas.microsoft.com/office/powerpoint/2010/main" val="19372035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472868"/>
            <a:ext cx="9196138" cy="515351"/>
          </a:xfrm>
        </p:spPr>
        <p:txBody>
          <a:bodyPr/>
          <a:lstStyle/>
          <a:p>
            <a:pPr lvl="0" eaLnBrk="0" fontAlgn="base" hangingPunct="0">
              <a:lnSpc>
                <a:spcPct val="100000"/>
              </a:lnSpc>
              <a:spcBef>
                <a:spcPct val="0"/>
              </a:spcBef>
              <a:spcAft>
                <a:spcPct val="0"/>
              </a:spcAft>
            </a:pPr>
            <a:r>
              <a:rPr lang="en-US" altLang="en-US" dirty="0">
                <a:solidFill>
                  <a:srgbClr val="333333"/>
                </a:solidFill>
                <a:latin typeface="Arial" panose="020B0604020202020204" pitchFamily="34" charset="0"/>
                <a:cs typeface="Arial" panose="020B0604020202020204" pitchFamily="34" charset="0"/>
              </a:rPr>
              <a:t>A</a:t>
            </a:r>
            <a:r>
              <a:rPr lang="en-US" altLang="en-US" b="1" dirty="0">
                <a:solidFill>
                  <a:srgbClr val="333333"/>
                </a:solidFill>
                <a:latin typeface="Arial" panose="020B0604020202020204" pitchFamily="34" charset="0"/>
                <a:cs typeface="Arial" panose="020B0604020202020204" pitchFamily="34" charset="0"/>
              </a:rPr>
              <a:t> response header</a:t>
            </a:r>
            <a:r>
              <a:rPr lang="en-US" altLang="en-US" dirty="0">
                <a:solidFill>
                  <a:srgbClr val="333333"/>
                </a:solidFill>
                <a:latin typeface="Arial" panose="020B0604020202020204" pitchFamily="34" charset="0"/>
                <a:cs typeface="Arial" panose="020B0604020202020204" pitchFamily="34" charset="0"/>
              </a:rPr>
              <a:t> is an HTTP header that can be used in an HTTP response and that doesn't relate to the content of the message. Response headers, like </a:t>
            </a:r>
            <a:r>
              <a:rPr lang="en-US" altLang="en-US" sz="2400" dirty="0">
                <a:solidFill>
                  <a:srgbClr val="3D7E9A"/>
                </a:solidFill>
                <a:latin typeface="Consolas" panose="020B0609020204030204" pitchFamily="49" charset="0"/>
                <a:cs typeface="Arial" panose="020B0604020202020204" pitchFamily="34" charset="0"/>
              </a:rPr>
              <a:t>Age</a:t>
            </a:r>
            <a:r>
              <a:rPr lang="en-US" altLang="en-US" dirty="0">
                <a:solidFill>
                  <a:srgbClr val="333333"/>
                </a:solidFill>
                <a:latin typeface="Arial" panose="020B0604020202020204" pitchFamily="34" charset="0"/>
                <a:cs typeface="Arial" panose="020B0604020202020204" pitchFamily="34" charset="0"/>
              </a:rPr>
              <a:t>, </a:t>
            </a:r>
            <a:r>
              <a:rPr lang="en-US" altLang="en-US" sz="2400" dirty="0">
                <a:solidFill>
                  <a:srgbClr val="3D7E9A"/>
                </a:solidFill>
                <a:latin typeface="Consolas" panose="020B0609020204030204" pitchFamily="49" charset="0"/>
                <a:cs typeface="Arial" panose="020B0604020202020204" pitchFamily="34" charset="0"/>
              </a:rPr>
              <a:t>Location</a:t>
            </a:r>
            <a:r>
              <a:rPr lang="en-US" altLang="en-US" dirty="0">
                <a:solidFill>
                  <a:srgbClr val="333333"/>
                </a:solidFill>
                <a:latin typeface="Arial" panose="020B0604020202020204" pitchFamily="34" charset="0"/>
                <a:cs typeface="Arial" panose="020B0604020202020204" pitchFamily="34" charset="0"/>
              </a:rPr>
              <a:t> or </a:t>
            </a:r>
            <a:r>
              <a:rPr lang="en-US" altLang="en-US" sz="2400" dirty="0">
                <a:solidFill>
                  <a:srgbClr val="3D7E9A"/>
                </a:solidFill>
                <a:latin typeface="Consolas" panose="020B0609020204030204" pitchFamily="49" charset="0"/>
                <a:cs typeface="Arial" panose="020B0604020202020204" pitchFamily="34" charset="0"/>
              </a:rPr>
              <a:t>Server</a:t>
            </a:r>
            <a:r>
              <a:rPr lang="en-US" altLang="en-US" dirty="0">
                <a:solidFill>
                  <a:srgbClr val="333333"/>
                </a:solidFill>
                <a:latin typeface="Arial" panose="020B0604020202020204" pitchFamily="34" charset="0"/>
                <a:cs typeface="Arial" panose="020B0604020202020204" pitchFamily="34" charset="0"/>
              </a:rPr>
              <a:t> are used to give a more detailed context of the response.</a:t>
            </a:r>
            <a:endParaRPr lang="en-US" altLang="en-US" sz="1100" dirty="0"/>
          </a:p>
          <a:p>
            <a:pPr lvl="0" eaLnBrk="0" fontAlgn="base" hangingPunct="0">
              <a:lnSpc>
                <a:spcPct val="100000"/>
              </a:lnSpc>
              <a:spcBef>
                <a:spcPct val="0"/>
              </a:spcBef>
              <a:spcAft>
                <a:spcPct val="0"/>
              </a:spcAft>
            </a:pPr>
            <a:r>
              <a:rPr lang="en-US" altLang="en-US" dirty="0">
                <a:solidFill>
                  <a:srgbClr val="333333"/>
                </a:solidFill>
                <a:latin typeface="Arial" panose="020B0604020202020204" pitchFamily="34" charset="0"/>
                <a:cs typeface="Arial" panose="020B0604020202020204" pitchFamily="34" charset="0"/>
              </a:rPr>
              <a:t>Not all headers appearing in a response are </a:t>
            </a:r>
            <a:r>
              <a:rPr lang="en-US" altLang="en-US" i="1" dirty="0">
                <a:solidFill>
                  <a:srgbClr val="333333"/>
                </a:solidFill>
                <a:latin typeface="Arial" panose="020B0604020202020204" pitchFamily="34" charset="0"/>
                <a:cs typeface="Arial" panose="020B0604020202020204" pitchFamily="34" charset="0"/>
              </a:rPr>
              <a:t>response headers</a:t>
            </a:r>
            <a:r>
              <a:rPr lang="en-US" altLang="en-US" dirty="0">
                <a:solidFill>
                  <a:srgbClr val="333333"/>
                </a:solidFill>
                <a:latin typeface="Arial" panose="020B0604020202020204" pitchFamily="34" charset="0"/>
                <a:cs typeface="Arial" panose="020B0604020202020204" pitchFamily="34" charset="0"/>
              </a:rPr>
              <a:t>. For example, the </a:t>
            </a:r>
            <a:r>
              <a:rPr lang="en-US" altLang="en-US" sz="2400" dirty="0">
                <a:solidFill>
                  <a:srgbClr val="3D7E9A"/>
                </a:solidFill>
                <a:latin typeface="Consolas" panose="020B0609020204030204" pitchFamily="49" charset="0"/>
                <a:cs typeface="Arial" panose="020B0604020202020204" pitchFamily="34" charset="0"/>
              </a:rPr>
              <a:t>Content-Length</a:t>
            </a:r>
            <a:r>
              <a:rPr lang="en-US" altLang="en-US" dirty="0">
                <a:solidFill>
                  <a:srgbClr val="333333"/>
                </a:solidFill>
                <a:latin typeface="Arial" panose="020B0604020202020204" pitchFamily="34" charset="0"/>
                <a:cs typeface="Arial" panose="020B0604020202020204" pitchFamily="34" charset="0"/>
              </a:rPr>
              <a:t> header is an entity header referring to the size of the body of the response message. However, these entity requests are usually called responses headers in such a context.</a:t>
            </a:r>
            <a:endParaRPr lang="en-US" altLang="en-US" sz="1100" dirty="0"/>
          </a:p>
          <a:p>
            <a:pPr lvl="0" eaLnBrk="0" fontAlgn="base" hangingPunct="0">
              <a:lnSpc>
                <a:spcPct val="100000"/>
              </a:lnSpc>
              <a:spcBef>
                <a:spcPct val="0"/>
              </a:spcBef>
              <a:spcAft>
                <a:spcPct val="0"/>
              </a:spcAft>
            </a:pPr>
            <a:endParaRPr lang="en-US" altLang="en-US" sz="3200" dirty="0">
              <a:solidFill>
                <a:srgbClr val="333333"/>
              </a:solidFill>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endParaRPr lang="en-US" altLang="en-US" sz="3200" dirty="0">
              <a:solidFill>
                <a:srgbClr val="333333"/>
              </a:solidFill>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endParaRPr lang="en-US" altLang="en-US" sz="3200" dirty="0">
              <a:solidFill>
                <a:srgbClr val="333333"/>
              </a:solidFill>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endParaRPr lang="en-US" altLang="en-US" sz="3200" dirty="0">
              <a:solidFill>
                <a:srgbClr val="333333"/>
              </a:solidFill>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endParaRPr lang="en-US" altLang="en-US" sz="3200" dirty="0">
              <a:solidFill>
                <a:srgbClr val="333333"/>
              </a:solidFill>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endParaRPr lang="en-US" altLang="en-US" sz="3200" dirty="0">
              <a:solidFill>
                <a:srgbClr val="333333"/>
              </a:solidFill>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endParaRPr lang="en-US" altLang="en-US" sz="3200" dirty="0">
              <a:solidFill>
                <a:srgbClr val="333333"/>
              </a:solidFill>
              <a:latin typeface="Arial" panose="020B0604020202020204" pitchFamily="34" charset="0"/>
              <a:cs typeface="Arial" panose="020B0604020202020204" pitchFamily="34" charset="0"/>
            </a:endParaRPr>
          </a:p>
          <a:p>
            <a:pPr lvl="0" eaLnBrk="0" fontAlgn="base" hangingPunct="0">
              <a:lnSpc>
                <a:spcPct val="100000"/>
              </a:lnSpc>
              <a:spcBef>
                <a:spcPct val="0"/>
              </a:spcBef>
              <a:spcAft>
                <a:spcPct val="0"/>
              </a:spcAft>
            </a:pPr>
            <a:endParaRPr lang="en-US" altLang="en-US" sz="3200" dirty="0">
              <a:latin typeface="Arial" panose="020B0604020202020204" pitchFamily="34" charset="0"/>
            </a:endParaRP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RESPONSE HEADERS</a:t>
            </a:r>
            <a:endParaRPr lang="uk-UA" sz="4400" dirty="0"/>
          </a:p>
        </p:txBody>
      </p:sp>
    </p:spTree>
    <p:extLst>
      <p:ext uri="{BB962C8B-B14F-4D97-AF65-F5344CB8AC3E}">
        <p14:creationId xmlns:p14="http://schemas.microsoft.com/office/powerpoint/2010/main" val="25373614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472868"/>
            <a:ext cx="9196138" cy="515351"/>
          </a:xfrm>
        </p:spPr>
        <p:txBody>
          <a:bodyPr/>
          <a:lstStyle/>
          <a:p>
            <a:pPr lvl="0" eaLnBrk="0" fontAlgn="base" hangingPunct="0">
              <a:lnSpc>
                <a:spcPct val="100000"/>
              </a:lnSpc>
              <a:spcBef>
                <a:spcPct val="0"/>
              </a:spcBef>
              <a:spcAft>
                <a:spcPct val="0"/>
              </a:spcAft>
            </a:pPr>
            <a:r>
              <a:rPr lang="en-US" altLang="en-US" dirty="0">
                <a:solidFill>
                  <a:srgbClr val="333333"/>
                </a:solidFill>
                <a:latin typeface="Arial" panose="020B0604020202020204" pitchFamily="34" charset="0"/>
                <a:cs typeface="Arial" panose="020B0604020202020204" pitchFamily="34" charset="0"/>
              </a:rPr>
              <a:t>An entity header is an HTTP header describing the content of the body of the message. Entity headers are used in both, HTTP requests and responses. Headers like </a:t>
            </a:r>
            <a:r>
              <a:rPr lang="en-US" altLang="en-US" sz="2400" dirty="0">
                <a:solidFill>
                  <a:srgbClr val="3D7E9A"/>
                </a:solidFill>
                <a:latin typeface="Consolas" panose="020B0609020204030204" pitchFamily="49" charset="0"/>
                <a:cs typeface="Arial" panose="020B0604020202020204" pitchFamily="34" charset="0"/>
              </a:rPr>
              <a:t>Content-Length</a:t>
            </a:r>
            <a:r>
              <a:rPr lang="en-US" altLang="en-US" dirty="0">
                <a:solidFill>
                  <a:srgbClr val="333333"/>
                </a:solidFill>
                <a:latin typeface="Arial" panose="020B0604020202020204" pitchFamily="34" charset="0"/>
                <a:cs typeface="Arial" panose="020B0604020202020204" pitchFamily="34" charset="0"/>
              </a:rPr>
              <a:t>, </a:t>
            </a:r>
            <a:r>
              <a:rPr lang="en-US" altLang="en-US" sz="2400" dirty="0">
                <a:solidFill>
                  <a:srgbClr val="3D7E9A"/>
                </a:solidFill>
                <a:latin typeface="Consolas" panose="020B0609020204030204" pitchFamily="49" charset="0"/>
                <a:cs typeface="Arial" panose="020B0604020202020204" pitchFamily="34" charset="0"/>
              </a:rPr>
              <a:t>Content-Language</a:t>
            </a:r>
            <a:r>
              <a:rPr lang="en-US" altLang="en-US" dirty="0">
                <a:solidFill>
                  <a:srgbClr val="333333"/>
                </a:solidFill>
                <a:latin typeface="Arial" panose="020B0604020202020204" pitchFamily="34" charset="0"/>
                <a:cs typeface="Arial" panose="020B0604020202020204" pitchFamily="34" charset="0"/>
              </a:rPr>
              <a:t>, </a:t>
            </a:r>
            <a:r>
              <a:rPr lang="en-US" altLang="en-US" sz="2400" dirty="0">
                <a:solidFill>
                  <a:srgbClr val="3D7E9A"/>
                </a:solidFill>
                <a:latin typeface="Consolas" panose="020B0609020204030204" pitchFamily="49" charset="0"/>
                <a:cs typeface="Arial" panose="020B0604020202020204" pitchFamily="34" charset="0"/>
              </a:rPr>
              <a:t>Content-Encoding</a:t>
            </a:r>
            <a:r>
              <a:rPr lang="en-US" altLang="en-US" dirty="0">
                <a:solidFill>
                  <a:srgbClr val="333333"/>
                </a:solidFill>
                <a:latin typeface="Arial" panose="020B0604020202020204" pitchFamily="34" charset="0"/>
                <a:cs typeface="Arial" panose="020B0604020202020204" pitchFamily="34" charset="0"/>
              </a:rPr>
              <a:t> are entity headers.</a:t>
            </a:r>
          </a:p>
          <a:p>
            <a:pPr lvl="0" eaLnBrk="0" fontAlgn="base" hangingPunct="0">
              <a:lnSpc>
                <a:spcPct val="100000"/>
              </a:lnSpc>
              <a:spcBef>
                <a:spcPct val="0"/>
              </a:spcBef>
              <a:spcAft>
                <a:spcPct val="0"/>
              </a:spcAft>
            </a:pPr>
            <a:endParaRPr lang="en-US" altLang="en-US" sz="1100" dirty="0"/>
          </a:p>
          <a:p>
            <a:pPr lvl="0" eaLnBrk="0" fontAlgn="base" hangingPunct="0">
              <a:lnSpc>
                <a:spcPct val="100000"/>
              </a:lnSpc>
              <a:spcBef>
                <a:spcPct val="0"/>
              </a:spcBef>
              <a:spcAft>
                <a:spcPct val="0"/>
              </a:spcAft>
            </a:pPr>
            <a:r>
              <a:rPr lang="en-US" altLang="en-US" dirty="0">
                <a:solidFill>
                  <a:srgbClr val="333333"/>
                </a:solidFill>
                <a:latin typeface="Arial" panose="020B0604020202020204" pitchFamily="34" charset="0"/>
                <a:cs typeface="Arial" panose="020B0604020202020204" pitchFamily="34" charset="0"/>
              </a:rPr>
              <a:t>Even if entity headers are neither request nor response headers, they are often included with these terms.</a:t>
            </a:r>
          </a:p>
          <a:p>
            <a:pPr lvl="0" eaLnBrk="0" fontAlgn="base" hangingPunct="0">
              <a:lnSpc>
                <a:spcPct val="100000"/>
              </a:lnSpc>
              <a:spcBef>
                <a:spcPct val="0"/>
              </a:spcBef>
              <a:spcAft>
                <a:spcPct val="0"/>
              </a:spcAft>
            </a:pPr>
            <a:endParaRPr lang="en-US" altLang="en-US" sz="1100" dirty="0"/>
          </a:p>
          <a:p>
            <a:pPr lvl="0" eaLnBrk="0" fontAlgn="base" hangingPunct="0">
              <a:lnSpc>
                <a:spcPct val="100000"/>
              </a:lnSpc>
              <a:spcBef>
                <a:spcPct val="0"/>
              </a:spcBef>
              <a:spcAft>
                <a:spcPct val="0"/>
              </a:spcAft>
            </a:pPr>
            <a:r>
              <a:rPr lang="en-US" altLang="en-US" dirty="0">
                <a:solidFill>
                  <a:srgbClr val="333333"/>
                </a:solidFill>
                <a:latin typeface="Arial" panose="020B0604020202020204" pitchFamily="34" charset="0"/>
                <a:cs typeface="Arial" panose="020B0604020202020204" pitchFamily="34" charset="0"/>
              </a:rPr>
              <a:t>In the following example, </a:t>
            </a:r>
            <a:r>
              <a:rPr lang="en-US" altLang="en-US" sz="2400" dirty="0">
                <a:solidFill>
                  <a:srgbClr val="3D7E9A"/>
                </a:solidFill>
                <a:latin typeface="Consolas" panose="020B0609020204030204" pitchFamily="49" charset="0"/>
                <a:cs typeface="Arial" panose="020B0604020202020204" pitchFamily="34" charset="0"/>
              </a:rPr>
              <a:t>Content-Length</a:t>
            </a:r>
            <a:r>
              <a:rPr lang="en-US" altLang="en-US" dirty="0">
                <a:solidFill>
                  <a:srgbClr val="333333"/>
                </a:solidFill>
                <a:latin typeface="Arial" panose="020B0604020202020204" pitchFamily="34" charset="0"/>
                <a:cs typeface="Arial" panose="020B0604020202020204" pitchFamily="34" charset="0"/>
              </a:rPr>
              <a:t> is an entity header, while </a:t>
            </a:r>
            <a:r>
              <a:rPr lang="en-US" altLang="en-US" sz="2400" dirty="0">
                <a:solidFill>
                  <a:srgbClr val="3D7E9A"/>
                </a:solidFill>
                <a:latin typeface="Consolas" panose="020B0609020204030204" pitchFamily="49" charset="0"/>
                <a:cs typeface="Arial" panose="020B0604020202020204" pitchFamily="34" charset="0"/>
              </a:rPr>
              <a:t>Host</a:t>
            </a:r>
            <a:r>
              <a:rPr lang="en-US" altLang="en-US" dirty="0">
                <a:solidFill>
                  <a:srgbClr val="333333"/>
                </a:solidFill>
                <a:latin typeface="Arial" panose="020B0604020202020204" pitchFamily="34" charset="0"/>
                <a:cs typeface="Arial" panose="020B0604020202020204" pitchFamily="34" charset="0"/>
              </a:rPr>
              <a:t> and </a:t>
            </a:r>
            <a:r>
              <a:rPr lang="en-US" altLang="en-US" sz="2400" dirty="0">
                <a:solidFill>
                  <a:srgbClr val="3D7E9A"/>
                </a:solidFill>
                <a:latin typeface="Consolas" panose="020B0609020204030204" pitchFamily="49" charset="0"/>
                <a:cs typeface="Arial" panose="020B0604020202020204" pitchFamily="34" charset="0"/>
              </a:rPr>
              <a:t>User-Agent</a:t>
            </a:r>
            <a:r>
              <a:rPr lang="en-US" altLang="en-US" sz="1400" dirty="0">
                <a:solidFill>
                  <a:srgbClr val="3D7E9A"/>
                </a:solidFill>
                <a:latin typeface="Consolas" panose="020B0609020204030204" pitchFamily="49" charset="0"/>
                <a:cs typeface="Arial" panose="020B0604020202020204" pitchFamily="34" charset="0"/>
              </a:rPr>
              <a:t> </a:t>
            </a:r>
            <a:r>
              <a:rPr lang="en-US" altLang="en-US" dirty="0">
                <a:solidFill>
                  <a:srgbClr val="333333"/>
                </a:solidFill>
                <a:latin typeface="Arial" panose="020B0604020202020204" pitchFamily="34" charset="0"/>
                <a:cs typeface="Arial" panose="020B0604020202020204" pitchFamily="34" charset="0"/>
              </a:rPr>
              <a:t>are request headers:</a:t>
            </a:r>
            <a:endParaRPr lang="en-US" altLang="en-US" sz="3200" dirty="0">
              <a:latin typeface="Arial" panose="020B0604020202020204" pitchFamily="34" charset="0"/>
            </a:endParaRP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ENTITY HEADERS</a:t>
            </a:r>
            <a:endParaRPr lang="uk-UA" sz="4400" dirty="0"/>
          </a:p>
        </p:txBody>
      </p:sp>
      <p:pic>
        <p:nvPicPr>
          <p:cNvPr id="7" name="Picture 6">
            <a:extLst>
              <a:ext uri="{FF2B5EF4-FFF2-40B4-BE49-F238E27FC236}">
                <a16:creationId xmlns:a16="http://schemas.microsoft.com/office/drawing/2014/main" id="{00964B70-77DD-47E2-9F76-685144A58DF9}"/>
              </a:ext>
            </a:extLst>
          </p:cNvPr>
          <p:cNvPicPr>
            <a:picLocks noChangeAspect="1"/>
          </p:cNvPicPr>
          <p:nvPr/>
        </p:nvPicPr>
        <p:blipFill>
          <a:blip r:embed="rId2"/>
          <a:stretch>
            <a:fillRect/>
          </a:stretch>
        </p:blipFill>
        <p:spPr>
          <a:xfrm>
            <a:off x="592138" y="4704094"/>
            <a:ext cx="8696325" cy="1362075"/>
          </a:xfrm>
          <a:prstGeom prst="rect">
            <a:avLst/>
          </a:prstGeom>
        </p:spPr>
      </p:pic>
    </p:spTree>
    <p:extLst>
      <p:ext uri="{BB962C8B-B14F-4D97-AF65-F5344CB8AC3E}">
        <p14:creationId xmlns:p14="http://schemas.microsoft.com/office/powerpoint/2010/main" val="22395992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85800" y="685799"/>
            <a:ext cx="11506199" cy="4800601"/>
          </a:xfrm>
        </p:spPr>
        <p:txBody>
          <a:bodyPr/>
          <a:lstStyle/>
          <a:p>
            <a:r>
              <a:rPr lang="nl-NL" dirty="0"/>
              <a:t>HTTP 1.1</a:t>
            </a:r>
            <a:br>
              <a:rPr lang="nl-NL" dirty="0"/>
            </a:br>
            <a:r>
              <a:rPr lang="nl-NL" dirty="0"/>
              <a:t>HTTP 2.0. HTTP 3/0</a:t>
            </a:r>
            <a:endParaRPr lang="uk-UA" dirty="0"/>
          </a:p>
        </p:txBody>
      </p:sp>
    </p:spTree>
    <p:extLst>
      <p:ext uri="{BB962C8B-B14F-4D97-AF65-F5344CB8AC3E}">
        <p14:creationId xmlns:p14="http://schemas.microsoft.com/office/powerpoint/2010/main" val="16181413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799" y="1472868"/>
            <a:ext cx="5772151" cy="3654589"/>
          </a:xfrm>
        </p:spPr>
        <p:txBody>
          <a:bodyPr/>
          <a:lstStyle/>
          <a:p>
            <a:r>
              <a:rPr lang="en-US" dirty="0"/>
              <a:t>HTTP/2 is the first major upgrade to the HTTP protocol in over 15 years. Websites have changed dramatically in the interim, with the number of external image, CSS, and JavaScript assets growing by the year. </a:t>
            </a:r>
          </a:p>
          <a:p>
            <a:endParaRPr lang="en-US" dirty="0"/>
          </a:p>
          <a:p>
            <a:r>
              <a:rPr lang="en-US" dirty="0"/>
              <a:t>HTTP/1.1 wasn’t designed for this kind of complexity. </a:t>
            </a:r>
          </a:p>
          <a:p>
            <a:endParaRPr lang="en-US" dirty="0"/>
          </a:p>
          <a:p>
            <a:r>
              <a:rPr lang="en-US" dirty="0"/>
              <a:t>HTTP/2 is optimized for the modern website, improving performance without complicated hacks like domain </a:t>
            </a:r>
            <a:r>
              <a:rPr lang="en-US" dirty="0" err="1"/>
              <a:t>sharding</a:t>
            </a:r>
            <a:r>
              <a:rPr lang="en-US" dirty="0"/>
              <a:t> and file concatenation. </a:t>
            </a:r>
          </a:p>
          <a:p>
            <a:br>
              <a:rPr lang="en-US" dirty="0"/>
            </a:br>
            <a:r>
              <a:rPr lang="en-US" dirty="0"/>
              <a:t> Adopting HTTP/2 speeds up your website without any changes to your existing codebase.</a:t>
            </a:r>
            <a:endParaRPr lang="nl-NL" dirty="0"/>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nl-NL" sz="4400" dirty="0"/>
              <a:t>HTTP 1.1 VS HTTP 2.0. HTTP 3/0</a:t>
            </a:r>
            <a:endParaRPr lang="uk-UA" sz="4400" dirty="0"/>
          </a:p>
        </p:txBody>
      </p:sp>
      <p:pic>
        <p:nvPicPr>
          <p:cNvPr id="9" name="Picture 2" descr="https://cdn-images-1.medium.com/max/1000/1*q7z5lRT1ByNJWxXRXayUVQ.jpeg">
            <a:extLst>
              <a:ext uri="{FF2B5EF4-FFF2-40B4-BE49-F238E27FC236}">
                <a16:creationId xmlns:a16="http://schemas.microsoft.com/office/drawing/2014/main" id="{4324BD89-08AF-4451-971C-60F1311E55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5883" y="1472868"/>
            <a:ext cx="5379878" cy="5264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275478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799" y="1472868"/>
            <a:ext cx="10896601" cy="3654589"/>
          </a:xfrm>
        </p:spPr>
        <p:txBody>
          <a:bodyPr/>
          <a:lstStyle/>
          <a:p>
            <a:r>
              <a:rPr lang="en-US" b="1" dirty="0"/>
              <a:t>Test results</a:t>
            </a:r>
          </a:p>
          <a:p>
            <a:r>
              <a:rPr lang="en-US" dirty="0"/>
              <a:t>HTTP/2 demonstrated to be consistently faster then HTTP/1.1 on this test</a:t>
            </a:r>
          </a:p>
          <a:p>
            <a:pPr marL="285750" indent="-285750">
              <a:buFont typeface="Arial" panose="020B0604020202020204" pitchFamily="34" charset="0"/>
              <a:buChar char="•"/>
            </a:pPr>
            <a:r>
              <a:rPr lang="en-US" dirty="0"/>
              <a:t>4 times faster on </a:t>
            </a:r>
            <a:r>
              <a:rPr lang="en-US" dirty="0" err="1"/>
              <a:t>WiFi</a:t>
            </a:r>
            <a:r>
              <a:rPr lang="en-US" dirty="0"/>
              <a:t> / 20Mbps cable, average server ping 50ms</a:t>
            </a:r>
          </a:p>
          <a:p>
            <a:pPr marL="285750" indent="-285750">
              <a:buFont typeface="Arial" panose="020B0604020202020204" pitchFamily="34" charset="0"/>
              <a:buChar char="•"/>
            </a:pPr>
            <a:r>
              <a:rPr lang="en-US" dirty="0"/>
              <a:t>6 times faster on LTE network, average server ping 90ms</a:t>
            </a:r>
          </a:p>
          <a:p>
            <a:pPr marL="285750" indent="-285750">
              <a:buFont typeface="Arial" panose="020B0604020202020204" pitchFamily="34" charset="0"/>
              <a:buChar char="•"/>
            </a:pPr>
            <a:r>
              <a:rPr lang="en-US" dirty="0"/>
              <a:t>15 times faster on 3G network, average server ping 120ms</a:t>
            </a:r>
          </a:p>
          <a:p>
            <a:pPr marL="285750" indent="-285750">
              <a:buFont typeface="Arial" panose="020B0604020202020204" pitchFamily="34" charset="0"/>
              <a:buChar char="•"/>
            </a:pPr>
            <a:r>
              <a:rPr lang="en-US" dirty="0"/>
              <a:t>2 times faster on 2G network, average server ping 400ms</a:t>
            </a:r>
          </a:p>
          <a:p>
            <a:r>
              <a:rPr lang="en-US" dirty="0"/>
              <a:t>The reason HTTP/2 is just 2x faster on 2G network is due to EDGE bandwidth constraints as at 170Kbps link rapidly saturates.</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nl-NL" sz="4400" dirty="0"/>
              <a:t>HTTP 1.1 VS HTTP 2.0. HTTP 3/0</a:t>
            </a:r>
            <a:endParaRPr lang="uk-UA" sz="4400" dirty="0"/>
          </a:p>
        </p:txBody>
      </p:sp>
    </p:spTree>
    <p:extLst>
      <p:ext uri="{BB962C8B-B14F-4D97-AF65-F5344CB8AC3E}">
        <p14:creationId xmlns:p14="http://schemas.microsoft.com/office/powerpoint/2010/main" val="40377234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799" y="1472868"/>
            <a:ext cx="10896601" cy="3654589"/>
          </a:xfrm>
        </p:spPr>
        <p:txBody>
          <a:bodyPr/>
          <a:lstStyle/>
          <a:p>
            <a:r>
              <a:rPr lang="en-US" dirty="0"/>
              <a:t>HTTP/2 does not modify the application semantics of HTTP in any way. All the core concepts, such as HTTP methods, status codes, URIs, and header fields, remain in place. Instead, HTTP/2 modifies how the data is formatted (framed) and transported between the client and server, both of whom manage the entire process, and hides all the complexity from our applications within the new framing layer. As a result, all existing applications can be delivered without modification.</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nl-NL" sz="4400" dirty="0"/>
              <a:t>HTTP 1.1 VS HTTP 2.0. HTTP 3/0</a:t>
            </a:r>
            <a:endParaRPr lang="uk-UA" sz="4400" dirty="0"/>
          </a:p>
        </p:txBody>
      </p:sp>
    </p:spTree>
    <p:extLst>
      <p:ext uri="{BB962C8B-B14F-4D97-AF65-F5344CB8AC3E}">
        <p14:creationId xmlns:p14="http://schemas.microsoft.com/office/powerpoint/2010/main" val="26309875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799" y="1472868"/>
            <a:ext cx="10896601" cy="3654589"/>
          </a:xfrm>
        </p:spPr>
        <p:txBody>
          <a:bodyPr/>
          <a:lstStyle/>
          <a:p>
            <a:r>
              <a:rPr lang="en-US" altLang="en-US" dirty="0"/>
              <a:t>To achieve the performance goals set by the HTTP Working Group, HTTP/2 introduces a new binary framing layer that is not backward compatible with previous HTTP/1.x servers and clients — hence the major protocol version increment to HTTP/2.</a:t>
            </a:r>
          </a:p>
          <a:p>
            <a:r>
              <a:rPr lang="en-US" altLang="en-US" dirty="0"/>
              <a:t>That said, unless you are implementing a web server (or a custom client) by working with raw TCP sockets, then you won’t see any difference: all the new, low-level framing is performed by the client and server on your behalf. The only observable differences will be improved performance and availability of new capabilities like request prioritization, flow control, and server push! </a:t>
            </a:r>
          </a:p>
          <a:p>
            <a:r>
              <a:rPr lang="en-US" dirty="0"/>
              <a:t>HTTP/2 defines request priorities and supports cancellations, so that if an application needs to render i.e. a dynamic gallery preview it can request high priority images for the initial view, request images down the list and i.e. cancel their download if user would navigate away or scroll deep down the list.</a:t>
            </a:r>
            <a:endParaRPr lang="en-US" altLang="en-US" dirty="0"/>
          </a:p>
          <a:p>
            <a:endParaRPr lang="en-US" dirty="0"/>
          </a:p>
          <a:p>
            <a:endParaRPr lang="en-US" dirty="0"/>
          </a:p>
          <a:p>
            <a:endParaRPr lang="en-US" dirty="0"/>
          </a:p>
          <a:p>
            <a:endParaRPr lang="en-US" dirty="0"/>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nl-NL" sz="4400" dirty="0"/>
              <a:t>WHY NOT </a:t>
            </a:r>
            <a:r>
              <a:rPr lang="en-US" sz="4400" dirty="0"/>
              <a:t>H</a:t>
            </a:r>
            <a:r>
              <a:rPr lang="nl-NL" sz="4400" dirty="0"/>
              <a:t>TTP / 1.2?</a:t>
            </a:r>
            <a:endParaRPr lang="uk-UA" sz="4400" dirty="0"/>
          </a:p>
        </p:txBody>
      </p:sp>
    </p:spTree>
    <p:extLst>
      <p:ext uri="{BB962C8B-B14F-4D97-AF65-F5344CB8AC3E}">
        <p14:creationId xmlns:p14="http://schemas.microsoft.com/office/powerpoint/2010/main" val="181331861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REST</a:t>
            </a:r>
            <a:endParaRPr lang="uk-UA" dirty="0"/>
          </a:p>
        </p:txBody>
      </p:sp>
    </p:spTree>
    <p:extLst>
      <p:ext uri="{BB962C8B-B14F-4D97-AF65-F5344CB8AC3E}">
        <p14:creationId xmlns:p14="http://schemas.microsoft.com/office/powerpoint/2010/main" val="4701408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799" y="1472868"/>
            <a:ext cx="9340517" cy="3654589"/>
          </a:xfrm>
        </p:spPr>
        <p:txBody>
          <a:bodyPr/>
          <a:lstStyle/>
          <a:p>
            <a:r>
              <a:rPr lang="en-US" dirty="0"/>
              <a:t> </a:t>
            </a:r>
            <a:r>
              <a:rPr lang="en-US" b="1" dirty="0"/>
              <a:t>Representational State Transfer </a:t>
            </a:r>
            <a:r>
              <a:rPr lang="en-US" dirty="0"/>
              <a:t>(</a:t>
            </a:r>
            <a:r>
              <a:rPr lang="en-US" b="1" dirty="0"/>
              <a:t>REST</a:t>
            </a:r>
            <a:r>
              <a:rPr lang="en-US" dirty="0"/>
              <a:t>) – a style of software architecture for distributed hypermedia systems such as the World Wide Web.</a:t>
            </a:r>
          </a:p>
          <a:p>
            <a:endParaRPr lang="en-US" dirty="0"/>
          </a:p>
          <a:p>
            <a:r>
              <a:rPr lang="en-US" dirty="0"/>
              <a:t>REST was introduced  and defined in 2000 by Roy Fielding in his doctoral dissertation.</a:t>
            </a:r>
          </a:p>
          <a:p>
            <a:endParaRPr lang="nl-NL" dirty="0"/>
          </a:p>
          <a:p>
            <a:r>
              <a:rPr lang="nl-NL" dirty="0"/>
              <a:t>Conforming to the REST constraints is referred to as being </a:t>
            </a:r>
            <a:r>
              <a:rPr lang="en-US" altLang="en-US" dirty="0">
                <a:solidFill>
                  <a:srgbClr val="222222"/>
                </a:solidFill>
                <a:cs typeface="Arial" panose="020B0604020202020204" pitchFamily="34" charset="0"/>
              </a:rPr>
              <a:t>'</a:t>
            </a:r>
            <a:r>
              <a:rPr lang="nl-NL" dirty="0"/>
              <a:t>RESTful</a:t>
            </a:r>
            <a:r>
              <a:rPr lang="en-US" altLang="en-US" dirty="0">
                <a:solidFill>
                  <a:srgbClr val="222222"/>
                </a:solidFill>
                <a:cs typeface="Arial" panose="020B0604020202020204" pitchFamily="34" charset="0"/>
              </a:rPr>
              <a:t>'</a:t>
            </a:r>
            <a:r>
              <a:rPr lang="nl-NL" dirty="0"/>
              <a:t>.</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latin typeface="Proxima Nova Black" panose="020B0604020202020204" charset="0"/>
              </a:rPr>
              <a:t>REST</a:t>
            </a:r>
            <a:endParaRPr lang="uk-UA" sz="4400" dirty="0"/>
          </a:p>
        </p:txBody>
      </p:sp>
    </p:spTree>
    <p:extLst>
      <p:ext uri="{BB962C8B-B14F-4D97-AF65-F5344CB8AC3E}">
        <p14:creationId xmlns:p14="http://schemas.microsoft.com/office/powerpoint/2010/main" val="3431671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4E56913-C2C6-45E9-92D2-241B53F0CA17}"/>
              </a:ext>
            </a:extLst>
          </p:cNvPr>
          <p:cNvPicPr>
            <a:picLocks noChangeAspect="1"/>
          </p:cNvPicPr>
          <p:nvPr/>
        </p:nvPicPr>
        <p:blipFill rotWithShape="1">
          <a:blip r:embed="rId3">
            <a:extLst>
              <a:ext uri="{28A0092B-C50C-407E-A947-70E740481C1C}">
                <a14:useLocalDpi xmlns:a14="http://schemas.microsoft.com/office/drawing/2010/main" val="0"/>
              </a:ext>
            </a:extLst>
          </a:blip>
          <a:srcRect l="4560" r="2180"/>
          <a:stretch/>
        </p:blipFill>
        <p:spPr>
          <a:xfrm>
            <a:off x="0" y="-22577"/>
            <a:ext cx="12192000" cy="6880577"/>
          </a:xfrm>
          <a:prstGeom prst="rect">
            <a:avLst/>
          </a:prstGeom>
        </p:spPr>
      </p:pic>
    </p:spTree>
    <p:extLst>
      <p:ext uri="{BB962C8B-B14F-4D97-AF65-F5344CB8AC3E}">
        <p14:creationId xmlns:p14="http://schemas.microsoft.com/office/powerpoint/2010/main" val="117736679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latin typeface="Proxima Nova Black" panose="020B0604020202020204" charset="0"/>
              </a:rPr>
              <a:t>REST IS …</a:t>
            </a:r>
            <a:endParaRPr lang="uk-UA" sz="4400" dirty="0"/>
          </a:p>
        </p:txBody>
      </p:sp>
      <p:sp>
        <p:nvSpPr>
          <p:cNvPr id="9" name="Text Placeholder 4">
            <a:extLst>
              <a:ext uri="{FF2B5EF4-FFF2-40B4-BE49-F238E27FC236}">
                <a16:creationId xmlns:a16="http://schemas.microsoft.com/office/drawing/2014/main" id="{09C8BE06-27BF-4191-A847-597C418A4998}"/>
              </a:ext>
            </a:extLst>
          </p:cNvPr>
          <p:cNvSpPr>
            <a:spLocks noGrp="1"/>
          </p:cNvSpPr>
          <p:nvPr>
            <p:ph type="body" sz="quarter" idx="10"/>
          </p:nvPr>
        </p:nvSpPr>
        <p:spPr>
          <a:xfrm>
            <a:off x="685799" y="1472868"/>
            <a:ext cx="9340517" cy="3654589"/>
          </a:xfrm>
        </p:spPr>
        <p:txBody>
          <a:bodyPr/>
          <a:lstStyle/>
          <a:p>
            <a:pPr marL="285750" indent="-285750">
              <a:buFont typeface="Arial" panose="020B0604020202020204" pitchFamily="34" charset="0"/>
              <a:buChar char="•"/>
            </a:pPr>
            <a:r>
              <a:rPr lang="en-US" dirty="0"/>
              <a:t>An architectural style. Not technology</a:t>
            </a:r>
          </a:p>
          <a:p>
            <a:r>
              <a:rPr lang="en-US" dirty="0"/>
              <a:t>	-    Client/server + Request/response approach</a:t>
            </a:r>
          </a:p>
          <a:p>
            <a:pPr marL="285750" indent="-285750">
              <a:buFont typeface="Arial" panose="020B0604020202020204" pitchFamily="34" charset="0"/>
              <a:buChar char="•"/>
            </a:pPr>
            <a:r>
              <a:rPr lang="nl-NL" dirty="0"/>
              <a:t>Everything us a RESOURCE</a:t>
            </a:r>
          </a:p>
          <a:p>
            <a:pPr marL="1200150" lvl="2" indent="-285750">
              <a:buFontTx/>
              <a:buChar char="-"/>
            </a:pPr>
            <a:r>
              <a:rPr lang="nl-NL" sz="1600" dirty="0"/>
              <a:t>A network-accessible data object or service identified by an URI: images, documents (HTML, PDF, ...), Geo-location, Weather</a:t>
            </a:r>
          </a:p>
          <a:p>
            <a:pPr marL="1200150" lvl="2" indent="-285750">
              <a:buFontTx/>
              <a:buChar char="-"/>
            </a:pPr>
            <a:r>
              <a:rPr lang="nl-NL" sz="1600" dirty="0"/>
              <a:t>Collections (http://portal/books/)</a:t>
            </a:r>
          </a:p>
          <a:p>
            <a:pPr marL="1200150" lvl="2" indent="-285750">
              <a:buFontTx/>
              <a:buChar char="-"/>
            </a:pPr>
            <a:r>
              <a:rPr lang="nl-NL" sz="1600" dirty="0"/>
              <a:t>Members/Items(http://portal/documents/mybook.doc)</a:t>
            </a:r>
            <a:endParaRPr lang="nl-NL" dirty="0"/>
          </a:p>
          <a:p>
            <a:pPr marL="285750" indent="-285750">
              <a:buFont typeface="Arial" panose="020B0604020202020204" pitchFamily="34" charset="0"/>
              <a:buChar char="•"/>
            </a:pPr>
            <a:r>
              <a:rPr lang="nl-NL" dirty="0"/>
              <a:t>CRUD (Create / Read / Update / Delete)</a:t>
            </a:r>
          </a:p>
          <a:p>
            <a:pPr marL="285750" indent="-285750">
              <a:buFont typeface="Arial" panose="020B0604020202020204" pitchFamily="34" charset="0"/>
              <a:buChar char="•"/>
            </a:pPr>
            <a:r>
              <a:rPr lang="nl-NL" dirty="0"/>
              <a:t>Stateless by nature (excellent for distributed systems)</a:t>
            </a:r>
          </a:p>
          <a:p>
            <a:pPr marL="285750" indent="-285750">
              <a:buFont typeface="Arial" panose="020B0604020202020204" pitchFamily="34" charset="0"/>
              <a:buChar char="•"/>
            </a:pPr>
            <a:r>
              <a:rPr lang="nl-NL" dirty="0"/>
              <a:t>Cacheable (naturally supported!)</a:t>
            </a:r>
          </a:p>
          <a:p>
            <a:pPr marL="285750" indent="-285750">
              <a:buFont typeface="Arial" panose="020B0604020202020204" pitchFamily="34" charset="0"/>
              <a:buChar char="•"/>
            </a:pPr>
            <a:r>
              <a:rPr lang="nl-NL" dirty="0"/>
              <a:t>A great way to web-service!</a:t>
            </a:r>
          </a:p>
        </p:txBody>
      </p:sp>
    </p:spTree>
    <p:extLst>
      <p:ext uri="{BB962C8B-B14F-4D97-AF65-F5344CB8AC3E}">
        <p14:creationId xmlns:p14="http://schemas.microsoft.com/office/powerpoint/2010/main" val="381098444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CHARACTERISTICS OF REST</a:t>
            </a:r>
            <a:endParaRPr lang="uk-UA" sz="4400" dirty="0"/>
          </a:p>
        </p:txBody>
      </p:sp>
      <p:sp>
        <p:nvSpPr>
          <p:cNvPr id="9" name="Text Placeholder 4">
            <a:extLst>
              <a:ext uri="{FF2B5EF4-FFF2-40B4-BE49-F238E27FC236}">
                <a16:creationId xmlns:a16="http://schemas.microsoft.com/office/drawing/2014/main" id="{09C8BE06-27BF-4191-A847-597C418A4998}"/>
              </a:ext>
            </a:extLst>
          </p:cNvPr>
          <p:cNvSpPr>
            <a:spLocks noGrp="1"/>
          </p:cNvSpPr>
          <p:nvPr>
            <p:ph type="body" sz="quarter" idx="10"/>
          </p:nvPr>
        </p:nvSpPr>
        <p:spPr>
          <a:xfrm>
            <a:off x="685799" y="1472868"/>
            <a:ext cx="9340517" cy="3654589"/>
          </a:xfrm>
        </p:spPr>
        <p:txBody>
          <a:bodyPr/>
          <a:lstStyle/>
          <a:p>
            <a:pPr marL="285750" indent="-285750">
              <a:buFont typeface="Arial" panose="020B0604020202020204" pitchFamily="34" charset="0"/>
              <a:buChar char="•"/>
            </a:pPr>
            <a:r>
              <a:rPr lang="nl-NL" dirty="0"/>
              <a:t>RESTful services are stateless</a:t>
            </a:r>
          </a:p>
          <a:p>
            <a:pPr marL="742950" lvl="1" indent="-285750">
              <a:buFontTx/>
              <a:buChar char="-"/>
            </a:pPr>
            <a:r>
              <a:rPr lang="nl-NL" sz="1600" dirty="0"/>
              <a:t>Each request from the client to server must contain all the information necessary to understand the request</a:t>
            </a:r>
          </a:p>
          <a:p>
            <a:pPr marL="285750" indent="-285750">
              <a:buFont typeface="Arial" panose="020B0604020202020204" pitchFamily="34" charset="0"/>
              <a:buChar char="•"/>
            </a:pPr>
            <a:r>
              <a:rPr lang="nl-NL" dirty="0"/>
              <a:t>RESTful services have a uniform interface</a:t>
            </a:r>
          </a:p>
          <a:p>
            <a:pPr marL="742950" lvl="1" indent="-285750">
              <a:buFontTx/>
              <a:buChar char="-"/>
            </a:pPr>
            <a:r>
              <a:rPr lang="nl-NL" sz="1600" dirty="0"/>
              <a:t>GET, POST, PUT and DELETE</a:t>
            </a:r>
          </a:p>
          <a:p>
            <a:pPr marL="285750" indent="-285750">
              <a:buFont typeface="Arial" panose="020B0604020202020204" pitchFamily="34" charset="0"/>
              <a:buChar char="•"/>
            </a:pPr>
            <a:r>
              <a:rPr lang="nl-NL" dirty="0"/>
              <a:t>REST-based architectures are build from resources (pieces of information) that are uniquely identified by URIs</a:t>
            </a:r>
          </a:p>
          <a:p>
            <a:pPr marL="742950" lvl="1" indent="-285750">
              <a:buFontTx/>
              <a:buChar char="-"/>
            </a:pPr>
            <a:r>
              <a:rPr lang="nl-NL" sz="1600" dirty="0"/>
              <a:t>In RESTful purchasing system, each purchase order has a unique URI</a:t>
            </a:r>
          </a:p>
          <a:p>
            <a:pPr marL="285750" indent="-285750">
              <a:buFont typeface="Arial" panose="020B0604020202020204" pitchFamily="34" charset="0"/>
              <a:buChar char="•"/>
            </a:pPr>
            <a:r>
              <a:rPr lang="nl-NL" dirty="0"/>
              <a:t>REST components manipulate resources by exchanging representations of the resources</a:t>
            </a:r>
          </a:p>
          <a:p>
            <a:pPr marL="742950" lvl="1" indent="-285750">
              <a:buFontTx/>
              <a:buChar char="-"/>
            </a:pPr>
            <a:r>
              <a:rPr lang="nl-NL" sz="1600" dirty="0"/>
              <a:t>For example, a purchase order resource can be represented by an XML document.</a:t>
            </a:r>
          </a:p>
          <a:p>
            <a:pPr marL="742950" lvl="1" indent="-285750">
              <a:buFontTx/>
              <a:buChar char="-"/>
            </a:pPr>
            <a:r>
              <a:rPr lang="nl-NL" sz="1600" dirty="0"/>
              <a:t>Within a RESTful purchasing system, a purchase order might be updated by posting an XML document containing the changed purchase order to its URI</a:t>
            </a:r>
          </a:p>
          <a:p>
            <a:pPr marL="285750" indent="-285750">
              <a:buFont typeface="Arial" panose="020B0604020202020204" pitchFamily="34" charset="0"/>
              <a:buChar char="•"/>
            </a:pPr>
            <a:r>
              <a:rPr lang="nl-NL" dirty="0"/>
              <a:t>REST-based architectures communicate primarily through the transfer of representations of resources</a:t>
            </a:r>
          </a:p>
          <a:p>
            <a:pPr marL="742950" lvl="1" indent="-285750">
              <a:buFontTx/>
              <a:buChar char="-"/>
            </a:pPr>
            <a:r>
              <a:rPr lang="nl-NL" sz="1600" dirty="0"/>
              <a:t>State is maintained within a resource representation</a:t>
            </a:r>
          </a:p>
        </p:txBody>
      </p:sp>
    </p:spTree>
    <p:extLst>
      <p:ext uri="{BB962C8B-B14F-4D97-AF65-F5344CB8AC3E}">
        <p14:creationId xmlns:p14="http://schemas.microsoft.com/office/powerpoint/2010/main" val="218894180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CHARACTERISTICS OF REST</a:t>
            </a:r>
            <a:endParaRPr lang="uk-UA" sz="4400" dirty="0"/>
          </a:p>
        </p:txBody>
      </p:sp>
      <p:sp>
        <p:nvSpPr>
          <p:cNvPr id="13" name="Rectangle 12">
            <a:extLst>
              <a:ext uri="{FF2B5EF4-FFF2-40B4-BE49-F238E27FC236}">
                <a16:creationId xmlns:a16="http://schemas.microsoft.com/office/drawing/2014/main" id="{26D5513B-C3AB-482C-AFDD-C3F0BEF506A4}"/>
              </a:ext>
            </a:extLst>
          </p:cNvPr>
          <p:cNvSpPr/>
          <p:nvPr/>
        </p:nvSpPr>
        <p:spPr>
          <a:xfrm>
            <a:off x="10692715" y="5774723"/>
            <a:ext cx="932934" cy="5684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0AE3CA5A-2673-413E-AD9E-5BB43761A259}"/>
              </a:ext>
            </a:extLst>
          </p:cNvPr>
          <p:cNvPicPr>
            <a:picLocks noChangeAspect="1"/>
          </p:cNvPicPr>
          <p:nvPr/>
        </p:nvPicPr>
        <p:blipFill>
          <a:blip r:embed="rId2"/>
          <a:stretch>
            <a:fillRect/>
          </a:stretch>
        </p:blipFill>
        <p:spPr>
          <a:xfrm>
            <a:off x="3319462" y="1895475"/>
            <a:ext cx="5172075" cy="3067050"/>
          </a:xfrm>
          <a:prstGeom prst="rect">
            <a:avLst/>
          </a:prstGeom>
        </p:spPr>
      </p:pic>
    </p:spTree>
    <p:extLst>
      <p:ext uri="{BB962C8B-B14F-4D97-AF65-F5344CB8AC3E}">
        <p14:creationId xmlns:p14="http://schemas.microsoft.com/office/powerpoint/2010/main" val="246776380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459914"/>
            <a:ext cx="9196138" cy="3654589"/>
          </a:xfrm>
        </p:spPr>
        <p:txBody>
          <a:bodyPr/>
          <a:lstStyle/>
          <a:p>
            <a:pPr marL="285750" indent="-285750">
              <a:buFont typeface="Arial" panose="020B0604020202020204" pitchFamily="34" charset="0"/>
              <a:buChar char="•"/>
            </a:pPr>
            <a:r>
              <a:rPr lang="nl-NL" dirty="0"/>
              <a:t>Uniformity:</a:t>
            </a:r>
          </a:p>
          <a:p>
            <a:pPr marL="742950" lvl="1" indent="-285750">
              <a:buFontTx/>
              <a:buChar char="-"/>
            </a:pPr>
            <a:r>
              <a:rPr lang="nl-NL" sz="1600" dirty="0"/>
              <a:t>URI is a uniform way to identify resources</a:t>
            </a:r>
          </a:p>
          <a:p>
            <a:pPr marL="742950" lvl="1" indent="-285750">
              <a:buFontTx/>
              <a:buChar char="-"/>
            </a:pPr>
            <a:r>
              <a:rPr lang="nl-NL" sz="1600" dirty="0"/>
              <a:t>HTTP uniform interface to manipulate resources</a:t>
            </a:r>
          </a:p>
          <a:p>
            <a:pPr marL="285750" indent="-285750">
              <a:buFont typeface="Arial" panose="020B0604020202020204" pitchFamily="34" charset="0"/>
              <a:buChar char="•"/>
            </a:pPr>
            <a:r>
              <a:rPr lang="nl-NL" dirty="0"/>
              <a:t>REST base services are easy to work with</a:t>
            </a:r>
          </a:p>
          <a:p>
            <a:pPr marL="742950" lvl="1" indent="-285750">
              <a:buFontTx/>
              <a:buChar char="-"/>
            </a:pPr>
            <a:r>
              <a:rPr lang="nl-NL" sz="1600" dirty="0"/>
              <a:t>Do not need specialized API, just need to understand HTTP and browser for experimentation </a:t>
            </a:r>
          </a:p>
          <a:p>
            <a:pPr marL="285750" indent="-285750">
              <a:buFont typeface="Arial" panose="020B0604020202020204" pitchFamily="34" charset="0"/>
              <a:buChar char="•"/>
            </a:pPr>
            <a:r>
              <a:rPr lang="nl-NL" dirty="0"/>
              <a:t>Scripting language friendly</a:t>
            </a:r>
          </a:p>
          <a:p>
            <a:pPr marL="742950" lvl="1" indent="-285750">
              <a:buFontTx/>
              <a:buChar char="-"/>
            </a:pPr>
            <a:r>
              <a:rPr lang="nl-NL" sz="1600" dirty="0"/>
              <a:t>Easy to consume and develop</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latin typeface="Proxima Nova Black" panose="020B0604020202020204" charset="0"/>
              </a:rPr>
              <a:t>WHY REST</a:t>
            </a:r>
            <a:endParaRPr lang="uk-UA" sz="4400" dirty="0"/>
          </a:p>
        </p:txBody>
      </p:sp>
    </p:spTree>
    <p:extLst>
      <p:ext uri="{BB962C8B-B14F-4D97-AF65-F5344CB8AC3E}">
        <p14:creationId xmlns:p14="http://schemas.microsoft.com/office/powerpoint/2010/main" val="85315294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459914"/>
            <a:ext cx="9196138" cy="3654589"/>
          </a:xfrm>
        </p:spPr>
        <p:txBody>
          <a:bodyPr/>
          <a:lstStyle/>
          <a:p>
            <a:pPr marL="285750" indent="-285750">
              <a:buFont typeface="Arial" panose="020B0604020202020204" pitchFamily="34" charset="0"/>
              <a:buChar char="•"/>
            </a:pPr>
            <a:r>
              <a:rPr lang="nl-NL" dirty="0"/>
              <a:t>Its architectural constraints when applied as a whole, generate:</a:t>
            </a:r>
          </a:p>
          <a:p>
            <a:pPr marL="742950" lvl="1" indent="-285750">
              <a:buFontTx/>
              <a:buChar char="-"/>
            </a:pPr>
            <a:r>
              <a:rPr lang="nl-NL" sz="1600" dirty="0"/>
              <a:t>Scalable component interactions</a:t>
            </a:r>
          </a:p>
          <a:p>
            <a:pPr marL="742950" lvl="1" indent="-285750">
              <a:buFontTx/>
              <a:buChar char="-"/>
            </a:pPr>
            <a:r>
              <a:rPr lang="nl-NL" sz="1600" dirty="0"/>
              <a:t>General interfaces</a:t>
            </a:r>
          </a:p>
          <a:p>
            <a:pPr marL="742950" lvl="1" indent="-285750">
              <a:buFontTx/>
              <a:buChar char="-"/>
            </a:pPr>
            <a:r>
              <a:rPr lang="nl-NL" sz="1600" dirty="0"/>
              <a:t>Independently deployed connectors</a:t>
            </a:r>
          </a:p>
          <a:p>
            <a:pPr marL="742950" lvl="1" indent="-285750">
              <a:buFontTx/>
              <a:buChar char="-"/>
            </a:pPr>
            <a:r>
              <a:rPr lang="nl-NL" sz="1600" dirty="0"/>
              <a:t>Reduced interaction latency</a:t>
            </a:r>
          </a:p>
          <a:p>
            <a:pPr marL="742950" lvl="1" indent="-285750">
              <a:buFontTx/>
              <a:buChar char="-"/>
            </a:pPr>
            <a:r>
              <a:rPr lang="nl-NL" sz="1600" dirty="0"/>
              <a:t>Strengthened security</a:t>
            </a:r>
          </a:p>
          <a:p>
            <a:pPr marL="742950" lvl="1" indent="-285750">
              <a:buFontTx/>
              <a:buChar char="-"/>
            </a:pPr>
            <a:r>
              <a:rPr lang="nl-NL" sz="1600" dirty="0"/>
              <a:t>Safe encapsulation of legacy systems</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16042"/>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dirty="0"/>
              <a:t>ADVANTAGES OF REST</a:t>
            </a:r>
            <a:endParaRPr lang="uk-UA" sz="4400" dirty="0"/>
          </a:p>
        </p:txBody>
      </p:sp>
    </p:spTree>
    <p:extLst>
      <p:ext uri="{BB962C8B-B14F-4D97-AF65-F5344CB8AC3E}">
        <p14:creationId xmlns:p14="http://schemas.microsoft.com/office/powerpoint/2010/main" val="229144996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QUESTIONS ?</a:t>
            </a:r>
            <a:endParaRPr lang="uk-UA" dirty="0"/>
          </a:p>
        </p:txBody>
      </p:sp>
    </p:spTree>
    <p:extLst>
      <p:ext uri="{BB962C8B-B14F-4D97-AF65-F5344CB8AC3E}">
        <p14:creationId xmlns:p14="http://schemas.microsoft.com/office/powerpoint/2010/main" val="2216897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USED MATERIALS</a:t>
            </a:r>
            <a:endParaRPr lang="uk-UA" dirty="0"/>
          </a:p>
        </p:txBody>
      </p:sp>
      <p:sp>
        <p:nvSpPr>
          <p:cNvPr id="2" name="Rectangle 1">
            <a:extLst>
              <a:ext uri="{FF2B5EF4-FFF2-40B4-BE49-F238E27FC236}">
                <a16:creationId xmlns:a16="http://schemas.microsoft.com/office/drawing/2014/main" id="{DB40ABE4-A9F8-4A95-B31B-CF861D743B3B}"/>
              </a:ext>
            </a:extLst>
          </p:cNvPr>
          <p:cNvSpPr/>
          <p:nvPr/>
        </p:nvSpPr>
        <p:spPr>
          <a:xfrm>
            <a:off x="685798" y="4162548"/>
            <a:ext cx="11163301" cy="1477328"/>
          </a:xfrm>
          <a:prstGeom prst="rect">
            <a:avLst/>
          </a:prstGeom>
        </p:spPr>
        <p:txBody>
          <a:bodyPr wrap="square">
            <a:spAutoFit/>
          </a:bodyPr>
          <a:lstStyle/>
          <a:p>
            <a:r>
              <a:rPr lang="en-US" dirty="0">
                <a:hlinkClick r:id="rId2"/>
              </a:rPr>
              <a:t>https://medium.com/@SvitlaSystems/web-application-architecture-1bcd6fe85a9b</a:t>
            </a:r>
            <a:endParaRPr lang="en-US" dirty="0"/>
          </a:p>
          <a:p>
            <a:r>
              <a:rPr lang="en-US" dirty="0">
                <a:hlinkClick r:id="rId3"/>
              </a:rPr>
              <a:t>https://developer.mozilla.org/uk/docs/Web/HTTP/Status</a:t>
            </a:r>
            <a:endParaRPr lang="en-US" dirty="0"/>
          </a:p>
          <a:p>
            <a:r>
              <a:rPr lang="en-US" dirty="0">
                <a:hlinkClick r:id="rId4"/>
              </a:rPr>
              <a:t>https://developer.mozilla.org/ru/docs/Web/HTTP/%D0%97%D0%B0%D0%B3%D0%BE%D0%BB%D0%BE%D0%B2%D0%BA%D0%B8</a:t>
            </a:r>
            <a:endParaRPr lang="en-US" dirty="0"/>
          </a:p>
          <a:p>
            <a:r>
              <a:rPr lang="en-US" dirty="0">
                <a:hlinkClick r:id="rId5"/>
              </a:rPr>
              <a:t>https://developer.mozilla.org/en-US/docs/Web/HTTP/Headers</a:t>
            </a:r>
            <a:endParaRPr lang="en-US" dirty="0"/>
          </a:p>
        </p:txBody>
      </p:sp>
    </p:spTree>
    <p:extLst>
      <p:ext uri="{BB962C8B-B14F-4D97-AF65-F5344CB8AC3E}">
        <p14:creationId xmlns:p14="http://schemas.microsoft.com/office/powerpoint/2010/main" val="233666644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USEFUL LINKS</a:t>
            </a:r>
            <a:endParaRPr lang="uk-UA" dirty="0"/>
          </a:p>
        </p:txBody>
      </p:sp>
      <p:sp>
        <p:nvSpPr>
          <p:cNvPr id="6" name="Rectangle 5">
            <a:extLst>
              <a:ext uri="{FF2B5EF4-FFF2-40B4-BE49-F238E27FC236}">
                <a16:creationId xmlns:a16="http://schemas.microsoft.com/office/drawing/2014/main" id="{0EC827E6-42C0-48A7-997B-1C6DE7BAFDAF}"/>
              </a:ext>
            </a:extLst>
          </p:cNvPr>
          <p:cNvSpPr/>
          <p:nvPr/>
        </p:nvSpPr>
        <p:spPr>
          <a:xfrm>
            <a:off x="685799" y="4162548"/>
            <a:ext cx="9207844" cy="1077218"/>
          </a:xfrm>
          <a:prstGeom prst="rect">
            <a:avLst/>
          </a:prstGeom>
        </p:spPr>
        <p:txBody>
          <a:bodyPr wrap="square">
            <a:spAutoFit/>
          </a:bodyPr>
          <a:lstStyle/>
          <a:p>
            <a:r>
              <a:rPr lang="en-US" sz="1600" dirty="0">
                <a:hlinkClick r:id="rId2"/>
              </a:rPr>
              <a:t>https://svitla.com/blog/web-application-architecture</a:t>
            </a:r>
            <a:endParaRPr lang="en-US" sz="1600" dirty="0"/>
          </a:p>
          <a:p>
            <a:r>
              <a:rPr lang="en-US" sz="1600" dirty="0">
                <a:hlinkClick r:id="rId3"/>
              </a:rPr>
              <a:t>https://medium.com/@OnCrawl/meaning-of-the-different-http-status-code-3a2f8391d785</a:t>
            </a:r>
            <a:endParaRPr lang="en-US" sz="1600" dirty="0"/>
          </a:p>
          <a:p>
            <a:r>
              <a:rPr lang="en-US" sz="1600" dirty="0">
                <a:hlinkClick r:id="rId4"/>
              </a:rPr>
              <a:t>https://medium.com/@Grigorkh/why-we-need-to-use-http-2-in-2017-e9e38d95a5e5</a:t>
            </a:r>
            <a:endParaRPr lang="en-US" sz="1600" dirty="0"/>
          </a:p>
          <a:p>
            <a:r>
              <a:rPr lang="en-US" sz="1600" dirty="0">
                <a:hlinkClick r:id="rId5"/>
              </a:rPr>
              <a:t>https://habr.com/ru/post/438810/</a:t>
            </a:r>
            <a:endParaRPr lang="nl-NL" sz="1600" dirty="0"/>
          </a:p>
        </p:txBody>
      </p:sp>
    </p:spTree>
    <p:extLst>
      <p:ext uri="{BB962C8B-B14F-4D97-AF65-F5344CB8AC3E}">
        <p14:creationId xmlns:p14="http://schemas.microsoft.com/office/powerpoint/2010/main" val="1722161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THANK YOU</a:t>
            </a:r>
            <a:endParaRPr lang="uk-UA" dirty="0"/>
          </a:p>
        </p:txBody>
      </p:sp>
    </p:spTree>
    <p:extLst>
      <p:ext uri="{BB962C8B-B14F-4D97-AF65-F5344CB8AC3E}">
        <p14:creationId xmlns:p14="http://schemas.microsoft.com/office/powerpoint/2010/main" val="32852999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2800" dirty="0"/>
              <a:t>COMPONENTS OF WEB APPLICATIONS ARCHITECTURES</a:t>
            </a:r>
            <a:endParaRPr lang="uk-UA" sz="2800" dirty="0"/>
          </a:p>
        </p:txBody>
      </p:sp>
      <p:sp>
        <p:nvSpPr>
          <p:cNvPr id="7" name="Text Placeholder 4">
            <a:extLst>
              <a:ext uri="{FF2B5EF4-FFF2-40B4-BE49-F238E27FC236}">
                <a16:creationId xmlns:a16="http://schemas.microsoft.com/office/drawing/2014/main" id="{80C62A47-3FC8-44B6-A348-96CC40B2C0B3}"/>
              </a:ext>
            </a:extLst>
          </p:cNvPr>
          <p:cNvSpPr>
            <a:spLocks noGrp="1"/>
          </p:cNvSpPr>
          <p:nvPr>
            <p:ph type="body" sz="quarter" idx="10"/>
          </p:nvPr>
        </p:nvSpPr>
        <p:spPr>
          <a:xfrm>
            <a:off x="685800" y="1714502"/>
            <a:ext cx="9281160" cy="3810000"/>
          </a:xfrm>
        </p:spPr>
        <p:txBody>
          <a:bodyPr/>
          <a:lstStyle/>
          <a:p>
            <a:r>
              <a:rPr lang="en-US" dirty="0"/>
              <a:t>The components of a web application architecture can be categorized into two areas: user </a:t>
            </a:r>
            <a:r>
              <a:rPr lang="en-US" b="1" dirty="0"/>
              <a:t>interface app components</a:t>
            </a:r>
            <a:r>
              <a:rPr lang="en-US" dirty="0"/>
              <a:t> and </a:t>
            </a:r>
            <a:r>
              <a:rPr lang="en-US" b="1" dirty="0"/>
              <a:t>structural app components</a:t>
            </a:r>
            <a:r>
              <a:rPr lang="en-US" dirty="0"/>
              <a:t>.</a:t>
            </a:r>
          </a:p>
          <a:p>
            <a:r>
              <a:rPr lang="en-US" dirty="0"/>
              <a:t>User interface app components refer to web pages that display dashboards, logs, notifications, configuration settings, and more. These components are not relevant to the structural development of the application; instead, these components are more interface/experience oriented.</a:t>
            </a:r>
          </a:p>
        </p:txBody>
      </p:sp>
    </p:spTree>
    <p:extLst>
      <p:ext uri="{BB962C8B-B14F-4D97-AF65-F5344CB8AC3E}">
        <p14:creationId xmlns:p14="http://schemas.microsoft.com/office/powerpoint/2010/main" val="1939384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2800" dirty="0"/>
              <a:t>COMPONENTS OF WEB APPLICATIONS ARCHITECTURES</a:t>
            </a:r>
            <a:endParaRPr lang="uk-UA" sz="2800" dirty="0"/>
          </a:p>
        </p:txBody>
      </p:sp>
      <p:sp>
        <p:nvSpPr>
          <p:cNvPr id="7" name="Text Placeholder 4">
            <a:extLst>
              <a:ext uri="{FF2B5EF4-FFF2-40B4-BE49-F238E27FC236}">
                <a16:creationId xmlns:a16="http://schemas.microsoft.com/office/drawing/2014/main" id="{80C62A47-3FC8-44B6-A348-96CC40B2C0B3}"/>
              </a:ext>
            </a:extLst>
          </p:cNvPr>
          <p:cNvSpPr>
            <a:spLocks noGrp="1"/>
          </p:cNvSpPr>
          <p:nvPr>
            <p:ph type="body" sz="quarter" idx="10"/>
          </p:nvPr>
        </p:nvSpPr>
        <p:spPr>
          <a:xfrm>
            <a:off x="685800" y="1714502"/>
            <a:ext cx="9281160" cy="3810000"/>
          </a:xfrm>
        </p:spPr>
        <p:txBody>
          <a:bodyPr/>
          <a:lstStyle/>
          <a:p>
            <a:r>
              <a:rPr lang="en-US" dirty="0"/>
              <a:t>Structural components are the real meat of the app development process and these are:</a:t>
            </a:r>
          </a:p>
          <a:p>
            <a:pPr marL="285750" indent="-285750">
              <a:buFont typeface="Arial" panose="020B0604020202020204" pitchFamily="34" charset="0"/>
              <a:buChar char="•"/>
            </a:pPr>
            <a:r>
              <a:rPr lang="en-US" b="1" dirty="0"/>
              <a:t>Web browser or client: </a:t>
            </a:r>
            <a:r>
              <a:rPr lang="en-US" dirty="0"/>
              <a:t>Interface rendition of a web app functionality, which the user interacts with. The content delivered to the client may be developed using HTML, JavaScript, or CSS.</a:t>
            </a:r>
          </a:p>
          <a:p>
            <a:pPr marL="285750" indent="-285750">
              <a:buFont typeface="Arial" panose="020B0604020202020204" pitchFamily="34" charset="0"/>
              <a:buChar char="•"/>
            </a:pPr>
            <a:r>
              <a:rPr lang="en-US" b="1" dirty="0"/>
              <a:t>Web application server:</a:t>
            </a:r>
            <a:r>
              <a:rPr lang="en-US" dirty="0"/>
              <a:t> This component manages business logic and data persistence. It can be built using PHP, Python, Java, Ruby, .NET, Node.js, among other languages. It’s comprised of at least a centralized hub or control center to support multi-layer applications.</a:t>
            </a:r>
          </a:p>
          <a:p>
            <a:pPr marL="285750" indent="-285750">
              <a:buFont typeface="Arial" panose="020B0604020202020204" pitchFamily="34" charset="0"/>
              <a:buChar char="•"/>
            </a:pPr>
            <a:r>
              <a:rPr lang="en-US" b="1" dirty="0"/>
              <a:t>Database server:</a:t>
            </a:r>
            <a:r>
              <a:rPr lang="en-US" dirty="0"/>
              <a:t> It provides and stores relevant data for the application. It also supplies business logic and other information managed by the web application server.</a:t>
            </a:r>
          </a:p>
        </p:txBody>
      </p:sp>
    </p:spTree>
    <p:extLst>
      <p:ext uri="{BB962C8B-B14F-4D97-AF65-F5344CB8AC3E}">
        <p14:creationId xmlns:p14="http://schemas.microsoft.com/office/powerpoint/2010/main" val="2577209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714502"/>
            <a:ext cx="9281160" cy="3810000"/>
          </a:xfrm>
        </p:spPr>
        <p:txBody>
          <a:bodyPr/>
          <a:lstStyle/>
          <a:p>
            <a:r>
              <a:rPr lang="en-US" sz="1800" dirty="0"/>
              <a:t>The three most prominent Web Application Architecture types are:</a:t>
            </a:r>
          </a:p>
          <a:p>
            <a:pPr marL="285750" indent="-285750">
              <a:buFont typeface="Arial" panose="020B0604020202020204" pitchFamily="34" charset="0"/>
              <a:buChar char="•"/>
            </a:pPr>
            <a:r>
              <a:rPr lang="en-US" sz="1800" b="1" dirty="0"/>
              <a:t>Single Page Applications (SPA)</a:t>
            </a:r>
            <a:r>
              <a:rPr lang="en-US" sz="1800" dirty="0"/>
              <a:t>: Modern and efficient applications designed to only request the most necessary elements of content and information to generate an intuitive and interactive user experience. SPAs interact with the user in a dynamic way by providing updated content within the current page rather than loading entirely new pages from the server with each user action.</a:t>
            </a:r>
          </a:p>
          <a:p>
            <a:pPr marL="285750" indent="-285750">
              <a:buFont typeface="Arial" panose="020B0604020202020204" pitchFamily="34" charset="0"/>
              <a:buChar char="•"/>
            </a:pPr>
            <a:r>
              <a:rPr lang="en-US" sz="1800" b="1" dirty="0"/>
              <a:t>Microservices</a:t>
            </a:r>
            <a:r>
              <a:rPr lang="en-US" sz="1800" dirty="0"/>
              <a:t>: Small, lightweight services that execute a specific, single functionality. The Microservices Architecture framework provides a comprehensive set of advantages to help developers be more productive and speed up the deployment process of bespoke software applications. The components are not directly dependent of each other which means they don’t have to be developed with the same coding language.</a:t>
            </a:r>
          </a:p>
          <a:p>
            <a:pPr marL="285750" indent="-285750">
              <a:buFont typeface="Arial" panose="020B0604020202020204" pitchFamily="34" charset="0"/>
              <a:buChar char="•"/>
            </a:pPr>
            <a:r>
              <a:rPr lang="en-US" sz="1800" b="1" dirty="0"/>
              <a:t>Serverless Architectures</a:t>
            </a:r>
            <a:r>
              <a:rPr lang="en-US" sz="1800" dirty="0"/>
              <a:t>: Approach that leverages 3rd party cloud infrastructure services to outsource server and infrastructure management. This allows applications to execute a required or custom logic without concerns about infrastructure-related tasks. While it is similar to microservices, in this instance, the development team does not own or manage backend servers.</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3600" dirty="0"/>
              <a:t>TYPES OF WEB APPLICATION ARCHITECTURE</a:t>
            </a:r>
            <a:endParaRPr lang="uk-UA" sz="3600" dirty="0"/>
          </a:p>
        </p:txBody>
      </p:sp>
    </p:spTree>
    <p:extLst>
      <p:ext uri="{BB962C8B-B14F-4D97-AF65-F5344CB8AC3E}">
        <p14:creationId xmlns:p14="http://schemas.microsoft.com/office/powerpoint/2010/main" val="26520275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685800" y="1714502"/>
            <a:ext cx="9281160" cy="3810000"/>
          </a:xfrm>
        </p:spPr>
        <p:txBody>
          <a:bodyPr/>
          <a:lstStyle/>
          <a:p>
            <a:r>
              <a:rPr lang="en-US" dirty="0"/>
              <a:t>The essential purpose of a web server architecture is to complete requests made by clients for a website. Clients are typically browsers and mobile apps that make requests via a secure HTTPs protocol, either for page resources or a REST API.</a:t>
            </a:r>
          </a:p>
        </p:txBody>
      </p:sp>
      <p:sp>
        <p:nvSpPr>
          <p:cNvPr id="6" name="Title 3">
            <a:extLst>
              <a:ext uri="{FF2B5EF4-FFF2-40B4-BE49-F238E27FC236}">
                <a16:creationId xmlns:a16="http://schemas.microsoft.com/office/drawing/2014/main" id="{552B119F-E694-4313-ADAC-69A9F9627046}"/>
              </a:ext>
            </a:extLst>
          </p:cNvPr>
          <p:cNvSpPr txBox="1">
            <a:spLocks/>
          </p:cNvSpPr>
          <p:nvPr/>
        </p:nvSpPr>
        <p:spPr>
          <a:xfrm>
            <a:off x="685800" y="0"/>
            <a:ext cx="10820400" cy="1714502"/>
          </a:xfrm>
          <a:prstGeom prst="rect">
            <a:avLst/>
          </a:prstGeom>
        </p:spPr>
        <p:txBody>
          <a:bodyPr lIns="0" anchor="t">
            <a:noAutofit/>
          </a:bodyPr>
          <a:lstStyle>
            <a:lvl1pPr algn="l" defTabSz="914400" rtl="0" eaLnBrk="1" latinLnBrk="0" hangingPunct="1">
              <a:lnSpc>
                <a:spcPts val="11000"/>
              </a:lnSpc>
              <a:spcBef>
                <a:spcPct val="0"/>
              </a:spcBef>
              <a:buNone/>
              <a:defRPr sz="12500" kern="1200">
                <a:solidFill>
                  <a:schemeClr val="tx1"/>
                </a:solidFill>
                <a:latin typeface="Proxima Nova Black" panose="02000506030000020004" pitchFamily="50" charset="0"/>
                <a:ea typeface="+mj-ea"/>
                <a:cs typeface="+mj-cs"/>
              </a:defRPr>
            </a:lvl1pPr>
          </a:lstStyle>
          <a:p>
            <a:r>
              <a:rPr lang="en-US" sz="4400" b="1" dirty="0"/>
              <a:t>WEB SERVER ARCHITECTURE</a:t>
            </a:r>
            <a:endParaRPr lang="uk-UA" sz="4400" dirty="0"/>
          </a:p>
        </p:txBody>
      </p:sp>
    </p:spTree>
    <p:extLst>
      <p:ext uri="{BB962C8B-B14F-4D97-AF65-F5344CB8AC3E}">
        <p14:creationId xmlns:p14="http://schemas.microsoft.com/office/powerpoint/2010/main" val="1540587340"/>
      </p:ext>
    </p:extLst>
  </p:cSld>
  <p:clrMapOvr>
    <a:masterClrMapping/>
  </p:clrMapOvr>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Custom 1">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444DEE5D-51F1-4029-8FDB-DB417F7B394A}"/>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oftServeTemplate" id="{1EECC8DE-A8A5-45A7-969A-C21752D4B3E4}" vid="{0103479C-70CD-40C7-BA0E-A151EE336BC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3.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2.xml><?xml version="1.0" encoding="utf-8"?>
<ds:datastoreItem xmlns:ds="http://schemas.openxmlformats.org/officeDocument/2006/customXml" ds:itemID="{B3A1340B-3A1B-4156-ADE3-51DF6C2C795D}">
  <ds:schemaRefs>
    <ds:schemaRef ds:uri="http://schemas.microsoft.com/office/2006/documentManagement/types"/>
    <ds:schemaRef ds:uri="http://purl.org/dc/elements/1.1/"/>
    <ds:schemaRef ds:uri="835f28f2-30f1-4728-84d2-86d96e143488"/>
    <ds:schemaRef ds:uri="http://purl.org/dc/dcmitype/"/>
    <ds:schemaRef ds:uri="http://schemas.microsoft.com/office/infopath/2007/PartnerControls"/>
    <ds:schemaRef ds:uri="341e6018-ac0a-4dfb-8409-db9e0d25502e"/>
    <ds:schemaRef ds:uri="http://purl.org/dc/terms/"/>
    <ds:schemaRef ds:uri="http://schemas.openxmlformats.org/package/2006/metadata/core-properties"/>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SoftServeTemplate_Black</Template>
  <TotalTime>456</TotalTime>
  <Words>2677</Words>
  <Application>Microsoft Office PowerPoint</Application>
  <PresentationFormat>Widescreen</PresentationFormat>
  <Paragraphs>477</Paragraphs>
  <Slides>58</Slides>
  <Notes>22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58</vt:i4>
      </vt:variant>
    </vt:vector>
  </HeadingPairs>
  <TitlesOfParts>
    <vt:vector size="66" baseType="lpstr">
      <vt:lpstr>Open Sans</vt:lpstr>
      <vt:lpstr>Courier New</vt:lpstr>
      <vt:lpstr>Arial</vt:lpstr>
      <vt:lpstr>Proxima Nova Black</vt:lpstr>
      <vt:lpstr>Consolas</vt:lpstr>
      <vt:lpstr>Calibri</vt:lpstr>
      <vt:lpstr>DARK THEME</vt:lpstr>
      <vt:lpstr>LIGHT-THEME</vt:lpstr>
      <vt:lpstr>Web Application  Architecture,  HTTP, REST</vt:lpstr>
      <vt:lpstr>AGENDA</vt:lpstr>
      <vt:lpstr>Web Application Architecture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HTTP SHORT HISTORY</vt:lpstr>
      <vt:lpstr>PowerPoint Presentation</vt:lpstr>
      <vt:lpstr>PowerPoint Presentation</vt:lpstr>
      <vt:lpstr>THE STRUCTURE OF THE PROTOCOL</vt:lpstr>
      <vt:lpstr>PowerPoint Presentation</vt:lpstr>
      <vt:lpstr>PowerPoint Presentation</vt:lpstr>
      <vt:lpstr>PowerPoint Presentation</vt:lpstr>
      <vt:lpstr>HTTP  REQUEST</vt:lpstr>
      <vt:lpstr>PowerPoint Presentation</vt:lpstr>
      <vt:lpstr>PowerPoint Presentation</vt:lpstr>
      <vt:lpstr>HTTP METHODS</vt:lpstr>
      <vt:lpstr>PowerPoint Presentation</vt:lpstr>
      <vt:lpstr>PowerPoint Presentation</vt:lpstr>
      <vt:lpstr>PowerPoint Presentation</vt:lpstr>
      <vt:lpstr>PowerPoint Presentation</vt:lpstr>
      <vt:lpstr>PowerPoint Presentation</vt:lpstr>
      <vt:lpstr>PowerPoint Presentation</vt:lpstr>
      <vt:lpstr>HTTP RESPONSES</vt:lpstr>
      <vt:lpstr>PowerPoint Presentation</vt:lpstr>
      <vt:lpstr>PowerPoint Presentation</vt:lpstr>
      <vt:lpstr>STATUS CODES</vt:lpstr>
      <vt:lpstr>PowerPoint Presentation</vt:lpstr>
      <vt:lpstr>PowerPoint Presentation</vt:lpstr>
      <vt:lpstr>PowerPoint Presentation</vt:lpstr>
      <vt:lpstr>PowerPoint Presentation</vt:lpstr>
      <vt:lpstr>COMMON HEADERS</vt:lpstr>
      <vt:lpstr>PowerPoint Presentation</vt:lpstr>
      <vt:lpstr>PowerPoint Presentation</vt:lpstr>
      <vt:lpstr>PowerPoint Presentation</vt:lpstr>
      <vt:lpstr>PowerPoint Presentation</vt:lpstr>
      <vt:lpstr>PowerPoint Presentation</vt:lpstr>
      <vt:lpstr>HTTP 1.1 HTTP 2.0. HTTP 3/0</vt:lpstr>
      <vt:lpstr>PowerPoint Presentation</vt:lpstr>
      <vt:lpstr>PowerPoint Presentation</vt:lpstr>
      <vt:lpstr>PowerPoint Presentation</vt:lpstr>
      <vt:lpstr>PowerPoint Presentation</vt:lpstr>
      <vt:lpstr>REST</vt:lpstr>
      <vt:lpstr>PowerPoint Presentation</vt:lpstr>
      <vt:lpstr>PowerPoint Presentation</vt:lpstr>
      <vt:lpstr>PowerPoint Presentation</vt:lpstr>
      <vt:lpstr>PowerPoint Presentation</vt:lpstr>
      <vt:lpstr>PowerPoint Presentation</vt:lpstr>
      <vt:lpstr>PowerPoint Presentation</vt:lpstr>
      <vt:lpstr>QUESTIONS ?</vt:lpstr>
      <vt:lpstr>USED MATERIALS</vt:lpstr>
      <vt:lpstr>USEFUL LINKS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Liubov Koliasa</dc:creator>
  <cp:lastModifiedBy>Bogdan Rudka</cp:lastModifiedBy>
  <cp:revision>81</cp:revision>
  <dcterms:created xsi:type="dcterms:W3CDTF">2018-12-11T16:43:22Z</dcterms:created>
  <dcterms:modified xsi:type="dcterms:W3CDTF">2019-05-03T09:02:20Z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

<file path=docProps/thumbnail.jpeg>
</file>